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tiff" ContentType="image/tiff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6"/>
  </p:notesMasterIdLst>
  <p:handoutMasterIdLst>
    <p:handoutMasterId r:id="rId67"/>
  </p:handoutMasterIdLst>
  <p:sldIdLst>
    <p:sldId id="675" r:id="rId2"/>
    <p:sldId id="1336" r:id="rId3"/>
    <p:sldId id="1386" r:id="rId4"/>
    <p:sldId id="1390" r:id="rId5"/>
    <p:sldId id="1301" r:id="rId6"/>
    <p:sldId id="1305" r:id="rId7"/>
    <p:sldId id="1307" r:id="rId8"/>
    <p:sldId id="1267" r:id="rId9"/>
    <p:sldId id="1309" r:id="rId10"/>
    <p:sldId id="1333" r:id="rId11"/>
    <p:sldId id="1330" r:id="rId12"/>
    <p:sldId id="1332" r:id="rId13"/>
    <p:sldId id="1391" r:id="rId14"/>
    <p:sldId id="1313" r:id="rId15"/>
    <p:sldId id="1334" r:id="rId16"/>
    <p:sldId id="1337" r:id="rId17"/>
    <p:sldId id="1369" r:id="rId18"/>
    <p:sldId id="1368" r:id="rId19"/>
    <p:sldId id="1389" r:id="rId20"/>
    <p:sldId id="1328" r:id="rId21"/>
    <p:sldId id="1335" r:id="rId22"/>
    <p:sldId id="1315" r:id="rId23"/>
    <p:sldId id="1396" r:id="rId24"/>
    <p:sldId id="1392" r:id="rId25"/>
    <p:sldId id="1397" r:id="rId26"/>
    <p:sldId id="1398" r:id="rId27"/>
    <p:sldId id="1393" r:id="rId28"/>
    <p:sldId id="1341" r:id="rId29"/>
    <p:sldId id="1342" r:id="rId30"/>
    <p:sldId id="1343" r:id="rId31"/>
    <p:sldId id="1339" r:id="rId32"/>
    <p:sldId id="1344" r:id="rId33"/>
    <p:sldId id="1349" r:id="rId34"/>
    <p:sldId id="1352" r:id="rId35"/>
    <p:sldId id="1353" r:id="rId36"/>
    <p:sldId id="1354" r:id="rId37"/>
    <p:sldId id="1356" r:id="rId38"/>
    <p:sldId id="1357" r:id="rId39"/>
    <p:sldId id="1347" r:id="rId40"/>
    <p:sldId id="1358" r:id="rId41"/>
    <p:sldId id="1364" r:id="rId42"/>
    <p:sldId id="1345" r:id="rId43"/>
    <p:sldId id="1359" r:id="rId44"/>
    <p:sldId id="1348" r:id="rId45"/>
    <p:sldId id="1346" r:id="rId46"/>
    <p:sldId id="1394" r:id="rId47"/>
    <p:sldId id="1338" r:id="rId48"/>
    <p:sldId id="1399" r:id="rId49"/>
    <p:sldId id="1370" r:id="rId50"/>
    <p:sldId id="1373" r:id="rId51"/>
    <p:sldId id="1375" r:id="rId52"/>
    <p:sldId id="1400" r:id="rId53"/>
    <p:sldId id="1377" r:id="rId54"/>
    <p:sldId id="1402" r:id="rId55"/>
    <p:sldId id="1378" r:id="rId56"/>
    <p:sldId id="1376" r:id="rId57"/>
    <p:sldId id="1380" r:id="rId58"/>
    <p:sldId id="1381" r:id="rId59"/>
    <p:sldId id="1385" r:id="rId60"/>
    <p:sldId id="1366" r:id="rId61"/>
    <p:sldId id="1387" r:id="rId62"/>
    <p:sldId id="1401" r:id="rId63"/>
    <p:sldId id="1022" r:id="rId64"/>
    <p:sldId id="1303" r:id="rId65"/>
  </p:sldIdLst>
  <p:sldSz cx="9144000" cy="6858000" type="screen4x3"/>
  <p:notesSz cx="6797675" cy="9928225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6A0000"/>
    <a:srgbClr val="FF9933"/>
    <a:srgbClr val="FFFF00"/>
    <a:srgbClr val="FFFF99"/>
    <a:srgbClr val="4987CC"/>
    <a:srgbClr val="005500"/>
    <a:srgbClr val="00CC99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Mittlere Formatvorlage 2 - Akz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Mittlere Formatvorlage 3 - Akz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5BE263C-DBD7-4A20-BB59-AAB30ACAA65A}" styleName="Mittlere Formatvorlage 3 - Akz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E25E649-3F16-4E02-A733-19D2CDBF48F0}" styleName="Mittlere Formatvorlage 3 - Akz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FECB4D8-DB02-4DC6-A0A2-4F2EBAE1DC90}" styleName="Mittlere Formatvorlage 1 - Akz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235" autoAdjust="0"/>
    <p:restoredTop sz="87676" autoAdjust="0"/>
  </p:normalViewPr>
  <p:slideViewPr>
    <p:cSldViewPr>
      <p:cViewPr>
        <p:scale>
          <a:sx n="86" d="100"/>
          <a:sy n="86" d="100"/>
        </p:scale>
        <p:origin x="1624" y="1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198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notesMaster" Target="notesMasters/notesMaster1.xml"/><Relationship Id="rId67" Type="http://schemas.openxmlformats.org/officeDocument/2006/relationships/handoutMaster" Target="handoutMasters/handoutMaster1.xml"/><Relationship Id="rId68" Type="http://schemas.openxmlformats.org/officeDocument/2006/relationships/presProps" Target="presProps.xml"/><Relationship Id="rId69" Type="http://schemas.openxmlformats.org/officeDocument/2006/relationships/viewProps" Target="viewProp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theme" Target="theme/theme1.xml"/><Relationship Id="rId71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2945862" cy="4958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571" tIns="47786" rIns="95571" bIns="47786" numCol="1" anchor="t" anchorCtr="0" compatLnSpc="1">
            <a:prstTxWarp prst="textNoShape">
              <a:avLst/>
            </a:prstTxWarp>
          </a:bodyPr>
          <a:lstStyle>
            <a:lvl1pPr defTabSz="955830" eaLnBrk="1" hangingPunct="1">
              <a:defRPr sz="13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2856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0294" y="1"/>
            <a:ext cx="2945862" cy="4958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571" tIns="47786" rIns="95571" bIns="47786" numCol="1" anchor="t" anchorCtr="0" compatLnSpc="1">
            <a:prstTxWarp prst="textNoShape">
              <a:avLst/>
            </a:prstTxWarp>
          </a:bodyPr>
          <a:lstStyle>
            <a:lvl1pPr algn="r" defTabSz="955830" eaLnBrk="1" hangingPunct="1">
              <a:defRPr sz="13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2857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30813"/>
            <a:ext cx="2945862" cy="4958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571" tIns="47786" rIns="95571" bIns="47786" numCol="1" anchor="b" anchorCtr="0" compatLnSpc="1">
            <a:prstTxWarp prst="textNoShape">
              <a:avLst/>
            </a:prstTxWarp>
          </a:bodyPr>
          <a:lstStyle>
            <a:lvl1pPr defTabSz="955830" eaLnBrk="1" hangingPunct="1">
              <a:defRPr sz="13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2857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0294" y="9430813"/>
            <a:ext cx="2945862" cy="4958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571" tIns="47786" rIns="95571" bIns="47786" numCol="1" anchor="b" anchorCtr="0" compatLnSpc="1">
            <a:prstTxWarp prst="textNoShape">
              <a:avLst/>
            </a:prstTxWarp>
          </a:bodyPr>
          <a:lstStyle>
            <a:lvl1pPr algn="r" defTabSz="955830" eaLnBrk="1" hangingPunct="1">
              <a:defRPr sz="13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40F7BDDF-8516-4CA5-9F7C-660B3EC16E6F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330661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2945862" cy="4958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571" tIns="47786" rIns="95571" bIns="47786" numCol="1" anchor="t" anchorCtr="0" compatLnSpc="1">
            <a:prstTxWarp prst="textNoShape">
              <a:avLst/>
            </a:prstTxWarp>
          </a:bodyPr>
          <a:lstStyle>
            <a:lvl1pPr defTabSz="955830">
              <a:defRPr sz="1300">
                <a:latin typeface="Tahoma" pitchFamily="34" charset="0"/>
                <a:ea typeface="ＭＳ Ｐゴシック" charset="-128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4505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1814" y="1"/>
            <a:ext cx="2945862" cy="4958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571" tIns="47786" rIns="95571" bIns="47786" numCol="1" anchor="t" anchorCtr="0" compatLnSpc="1">
            <a:prstTxWarp prst="textNoShape">
              <a:avLst/>
            </a:prstTxWarp>
          </a:bodyPr>
          <a:lstStyle>
            <a:lvl1pPr algn="r" defTabSz="955830">
              <a:defRPr sz="1300">
                <a:latin typeface="Tahoma" pitchFamily="34" charset="0"/>
                <a:ea typeface="ＭＳ Ｐゴシック" charset="-128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41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9163" y="746125"/>
            <a:ext cx="4959350" cy="37211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06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5952" y="4715406"/>
            <a:ext cx="4985772" cy="44674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571" tIns="47786" rIns="95571" bIns="4778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 smtClean="0"/>
              <a:t>Click to edit Master text styles</a:t>
            </a:r>
          </a:p>
          <a:p>
            <a:pPr lvl="1"/>
            <a:r>
              <a:rPr lang="de-DE" noProof="0" smtClean="0"/>
              <a:t>Second level</a:t>
            </a:r>
          </a:p>
          <a:p>
            <a:pPr lvl="2"/>
            <a:r>
              <a:rPr lang="de-DE" noProof="0" smtClean="0"/>
              <a:t>Third level</a:t>
            </a:r>
          </a:p>
          <a:p>
            <a:pPr lvl="3"/>
            <a:r>
              <a:rPr lang="de-DE" noProof="0" smtClean="0"/>
              <a:t>Fourth level</a:t>
            </a:r>
          </a:p>
          <a:p>
            <a:pPr lvl="4"/>
            <a:r>
              <a:rPr lang="de-DE" noProof="0" smtClean="0"/>
              <a:t>Fifth level</a:t>
            </a:r>
          </a:p>
        </p:txBody>
      </p:sp>
      <p:sp>
        <p:nvSpPr>
          <p:cNvPr id="4506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32353"/>
            <a:ext cx="2945862" cy="4958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571" tIns="47786" rIns="95571" bIns="47786" numCol="1" anchor="b" anchorCtr="0" compatLnSpc="1">
            <a:prstTxWarp prst="textNoShape">
              <a:avLst/>
            </a:prstTxWarp>
          </a:bodyPr>
          <a:lstStyle>
            <a:lvl1pPr defTabSz="955830">
              <a:defRPr sz="1300">
                <a:latin typeface="Tahoma" pitchFamily="34" charset="0"/>
                <a:ea typeface="ＭＳ Ｐゴシック" charset="-128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4506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1814" y="9432353"/>
            <a:ext cx="2945862" cy="4958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571" tIns="47786" rIns="95571" bIns="47786" numCol="1" anchor="b" anchorCtr="0" compatLnSpc="1">
            <a:prstTxWarp prst="textNoShape">
              <a:avLst/>
            </a:prstTxWarp>
          </a:bodyPr>
          <a:lstStyle>
            <a:lvl1pPr algn="r" defTabSz="955830">
              <a:defRPr sz="1300">
                <a:latin typeface="Tahoma" pitchFamily="34" charset="0"/>
                <a:ea typeface="ＭＳ Ｐゴシック" charset="-128"/>
              </a:defRPr>
            </a:lvl1pPr>
          </a:lstStyle>
          <a:p>
            <a:pPr>
              <a:defRPr/>
            </a:pPr>
            <a:fld id="{5951CCD8-7DA2-41E1-BD05-A0C88B5EEEB7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2149501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itchFamily="34" charset="-128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itchFamily="34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19163" y="746125"/>
            <a:ext cx="4959350" cy="3721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951CCD8-7DA2-41E1-BD05-A0C88B5EEEB7}" type="slidenum">
              <a:rPr lang="de-DE" smtClean="0"/>
              <a:pPr>
                <a:defRPr/>
              </a:pPr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887211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12054B-93C6-9A4D-B941-6D09AC595E6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650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951CCD8-7DA2-41E1-BD05-A0C88B5EEEB7}" type="slidenum">
              <a:rPr lang="de-DE" smtClean="0"/>
              <a:pPr>
                <a:defRPr/>
              </a:pPr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638492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951CCD8-7DA2-41E1-BD05-A0C88B5EEEB7}" type="slidenum">
              <a:rPr lang="de-DE" smtClean="0"/>
              <a:pPr>
                <a:defRPr/>
              </a:pPr>
              <a:t>38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01629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12054B-93C6-9A4D-B941-6D09AC595E62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5641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951CCD8-7DA2-41E1-BD05-A0C88B5EEEB7}" type="slidenum">
              <a:rPr lang="de-DE" smtClean="0"/>
              <a:pPr>
                <a:defRPr/>
              </a:pPr>
              <a:t>50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38937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12054B-93C6-9A4D-B941-6D09AC595E62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077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19163" y="746125"/>
            <a:ext cx="4959350" cy="3721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951CCD8-7DA2-41E1-BD05-A0C88B5EEEB7}" type="slidenum">
              <a:rPr lang="de-DE" smtClean="0"/>
              <a:pPr>
                <a:defRPr/>
              </a:pPr>
              <a:t>63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27006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19163" y="746125"/>
            <a:ext cx="4959350" cy="3721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951CCD8-7DA2-41E1-BD05-A0C88B5EEEB7}" type="slidenum">
              <a:rPr lang="de-DE" smtClean="0"/>
              <a:pPr>
                <a:defRPr/>
              </a:pPr>
              <a:t>64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489218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12054B-93C6-9A4D-B941-6D09AC595E6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2612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12054B-93C6-9A4D-B941-6D09AC595E6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4238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951CCD8-7DA2-41E1-BD05-A0C88B5EEEB7}" type="slidenum">
              <a:rPr lang="de-DE" smtClean="0"/>
              <a:pPr>
                <a:defRPr/>
              </a:pPr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235072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951CCD8-7DA2-41E1-BD05-A0C88B5EEEB7}" type="slidenum">
              <a:rPr lang="de-DE" smtClean="0"/>
              <a:pPr>
                <a:defRPr/>
              </a:pPr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675406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951CCD8-7DA2-41E1-BD05-A0C88B5EEEB7}" type="slidenum">
              <a:rPr lang="de-DE" smtClean="0"/>
              <a:pPr>
                <a:defRPr/>
              </a:pPr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404008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951CCD8-7DA2-41E1-BD05-A0C88B5EEEB7}" type="slidenum">
              <a:rPr lang="de-DE" smtClean="0"/>
              <a:pPr>
                <a:defRPr/>
              </a:pPr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00675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12054B-93C6-9A4D-B941-6D09AC595E6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4470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951CCD8-7DA2-41E1-BD05-A0C88B5EEEB7}" type="slidenum">
              <a:rPr lang="de-DE" smtClean="0"/>
              <a:pPr>
                <a:defRPr/>
              </a:pPr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765946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de-AT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de-AT"/>
          </a:p>
        </p:txBody>
      </p:sp>
      <p:sp>
        <p:nvSpPr>
          <p:cNvPr id="7" name="Rechteck 6"/>
          <p:cNvSpPr/>
          <p:nvPr userDrawn="1"/>
        </p:nvSpPr>
        <p:spPr bwMode="auto">
          <a:xfrm>
            <a:off x="76200" y="76200"/>
            <a:ext cx="1524000" cy="8382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4" name="Picture 15" descr="INF_Logo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195262"/>
            <a:ext cx="2713038" cy="719138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AT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AT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21475" y="241300"/>
            <a:ext cx="2036763" cy="578008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de-AT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11188" y="241300"/>
            <a:ext cx="5957887" cy="578008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AT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AT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6336058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defRPr sz="18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de-AT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de-AT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AT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11188" y="1557338"/>
            <a:ext cx="3992562" cy="44640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AT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6150" y="1557338"/>
            <a:ext cx="3992563" cy="44640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AT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de-AT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de-AT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AT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AT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de-AT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AT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de-AT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de-AT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png"/><Relationship Id="rId15" Type="http://schemas.openxmlformats.org/officeDocument/2006/relationships/image" Target="../media/image2.png"/><Relationship Id="rId16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1619250" y="241300"/>
            <a:ext cx="7138988" cy="576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smtClean="0"/>
              <a:t>Click to edit Master title style</a:t>
            </a:r>
          </a:p>
        </p:txBody>
      </p:sp>
      <p:sp>
        <p:nvSpPr>
          <p:cNvPr id="1027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611188" y="1557338"/>
            <a:ext cx="8137525" cy="446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AT" dirty="0" smtClean="0"/>
              <a:t>Click </a:t>
            </a:r>
            <a:r>
              <a:rPr lang="de-AT" dirty="0" err="1" smtClean="0"/>
              <a:t>to</a:t>
            </a:r>
            <a:r>
              <a:rPr lang="de-AT" dirty="0" smtClean="0"/>
              <a:t> </a:t>
            </a:r>
            <a:r>
              <a:rPr lang="de-AT" dirty="0" err="1" smtClean="0"/>
              <a:t>edit</a:t>
            </a:r>
            <a:r>
              <a:rPr lang="de-AT" dirty="0" smtClean="0"/>
              <a:t> Master </a:t>
            </a:r>
            <a:r>
              <a:rPr lang="de-AT" dirty="0" err="1" smtClean="0"/>
              <a:t>text</a:t>
            </a:r>
            <a:r>
              <a:rPr lang="de-AT" dirty="0" smtClean="0"/>
              <a:t> </a:t>
            </a:r>
            <a:r>
              <a:rPr lang="de-AT" dirty="0" err="1" smtClean="0"/>
              <a:t>styles</a:t>
            </a:r>
            <a:endParaRPr lang="de-AT" dirty="0" smtClean="0"/>
          </a:p>
          <a:p>
            <a:pPr lvl="1"/>
            <a:r>
              <a:rPr lang="de-AT" dirty="0" smtClean="0"/>
              <a:t>Second </a:t>
            </a:r>
            <a:r>
              <a:rPr lang="de-AT" dirty="0" err="1" smtClean="0"/>
              <a:t>level</a:t>
            </a:r>
            <a:endParaRPr lang="de-AT" dirty="0" smtClean="0"/>
          </a:p>
          <a:p>
            <a:pPr lvl="2"/>
            <a:r>
              <a:rPr lang="de-AT" dirty="0" smtClean="0"/>
              <a:t>Third </a:t>
            </a:r>
            <a:r>
              <a:rPr lang="de-AT" dirty="0" err="1" smtClean="0"/>
              <a:t>level</a:t>
            </a:r>
            <a:endParaRPr lang="de-AT" dirty="0" smtClean="0"/>
          </a:p>
          <a:p>
            <a:pPr lvl="3"/>
            <a:r>
              <a:rPr lang="de-AT" dirty="0" err="1" smtClean="0"/>
              <a:t>Fourth</a:t>
            </a:r>
            <a:r>
              <a:rPr lang="de-AT" dirty="0" smtClean="0"/>
              <a:t> </a:t>
            </a:r>
            <a:r>
              <a:rPr lang="de-AT" dirty="0" err="1" smtClean="0"/>
              <a:t>level</a:t>
            </a:r>
            <a:endParaRPr lang="de-AT" dirty="0" smtClean="0"/>
          </a:p>
          <a:p>
            <a:pPr lvl="4"/>
            <a:r>
              <a:rPr lang="de-AT" dirty="0" err="1" smtClean="0"/>
              <a:t>Fifth</a:t>
            </a:r>
            <a:r>
              <a:rPr lang="de-AT" dirty="0" smtClean="0"/>
              <a:t> </a:t>
            </a:r>
            <a:r>
              <a:rPr lang="de-AT" dirty="0" err="1" smtClean="0"/>
              <a:t>level</a:t>
            </a:r>
            <a:endParaRPr lang="de-AT" dirty="0" smtClean="0"/>
          </a:p>
        </p:txBody>
      </p:sp>
      <p:pic>
        <p:nvPicPr>
          <p:cNvPr id="1031" name="Picture 13" descr="logo_ifs_small"/>
          <p:cNvPicPr>
            <a:picLocks noChangeAspect="1" noChangeArrowheads="1"/>
          </p:cNvPicPr>
          <p:nvPr userDrawn="1"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8491538" y="6262688"/>
            <a:ext cx="533400" cy="50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10"/>
          <p:cNvPicPr>
            <a:picLocks noChangeAspect="1" noChangeArrowheads="1"/>
          </p:cNvPicPr>
          <p:nvPr userDrawn="1"/>
        </p:nvPicPr>
        <p:blipFill rotWithShape="1">
          <a:blip r:embed="rId15" cstate="print"/>
          <a:srcRect l="5" t="-193" r="52638" b="-193"/>
          <a:stretch/>
        </p:blipFill>
        <p:spPr bwMode="auto">
          <a:xfrm>
            <a:off x="792000" y="188913"/>
            <a:ext cx="612000" cy="61436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13" name="Picture 13" descr="TUSignet"/>
          <p:cNvPicPr>
            <a:picLocks noChangeAspect="1" noChangeArrowheads="1"/>
          </p:cNvPicPr>
          <p:nvPr userDrawn="1"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130950" y="188913"/>
            <a:ext cx="619125" cy="622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r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+mj-lt"/>
          <a:ea typeface="MS PGothic" pitchFamily="34" charset="-128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  <a:ea typeface="MS PGothic" pitchFamily="34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  <a:ea typeface="MS PGothic" pitchFamily="34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  <a:ea typeface="MS PGothic" pitchFamily="34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  <a:ea typeface="MS PGothic" pitchFamily="34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ED1C24"/>
        </a:buClr>
        <a:buFont typeface="Wingdings" pitchFamily="2" charset="2"/>
        <a:buChar char="§"/>
        <a:defRPr sz="2400">
          <a:solidFill>
            <a:schemeClr val="tx1"/>
          </a:solidFill>
          <a:latin typeface="+mn-lt"/>
          <a:ea typeface="MS PGothic" pitchFamily="34" charset="-128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FF0000"/>
        </a:buClr>
        <a:buChar char="-"/>
        <a:defRPr sz="2000">
          <a:solidFill>
            <a:schemeClr val="tx1"/>
          </a:solidFill>
          <a:latin typeface="+mn-lt"/>
          <a:ea typeface="MS PGothic" pitchFamily="34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FF0000"/>
        </a:buClr>
        <a:buChar char="•"/>
        <a:defRPr sz="2400">
          <a:solidFill>
            <a:schemeClr val="tx1"/>
          </a:solidFill>
          <a:latin typeface="+mn-lt"/>
          <a:ea typeface="MS PGothic" pitchFamily="34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1600">
          <a:solidFill>
            <a:schemeClr val="tx1"/>
          </a:solidFill>
          <a:latin typeface="+mn-lt"/>
          <a:ea typeface="MS PGothic" pitchFamily="34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MS PGothic" pitchFamily="34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Relationship Id="rId3" Type="http://schemas.openxmlformats.org/officeDocument/2006/relationships/image" Target="../media/image6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4.jp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4" Type="http://schemas.openxmlformats.org/officeDocument/2006/relationships/image" Target="../media/image200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archive.ics.uci.edu/ml/datasets/STUDENT+ALCOHOL+CONSUMPTION" TargetMode="Externa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3" Type="http://schemas.openxmlformats.org/officeDocument/2006/relationships/image" Target="../media/image2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jp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tif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jpg"/><Relationship Id="rId3" Type="http://schemas.openxmlformats.org/officeDocument/2006/relationships/image" Target="../media/image33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e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Relationship Id="rId6" Type="http://schemas.openxmlformats.org/officeDocument/2006/relationships/image" Target="../media/image43.png"/><Relationship Id="rId7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jpg"/><Relationship Id="rId3" Type="http://schemas.openxmlformats.org/officeDocument/2006/relationships/image" Target="../media/image31.jp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sites.google.com/view/fiqa" TargetMode="Externa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sz="3200" dirty="0">
                <a:ea typeface="Arial Hebrew" charset="-79"/>
                <a:cs typeface="Arial Hebrew" charset="-79"/>
              </a:rPr>
              <a:t>Opinion Mining &amp; Sentiment </a:t>
            </a:r>
            <a:r>
              <a:rPr lang="en-US" sz="3200" dirty="0" smtClean="0">
                <a:ea typeface="Arial Hebrew" charset="-79"/>
                <a:cs typeface="Arial Hebrew" charset="-79"/>
              </a:rPr>
              <a:t>Analysis</a:t>
            </a:r>
            <a:endParaRPr lang="en-GB" sz="1600" dirty="0">
              <a:solidFill>
                <a:schemeClr val="tx1"/>
              </a:solidFill>
              <a:ea typeface="Arial Hebrew" charset="-79"/>
              <a:cs typeface="Arial Hebrew" charset="-79"/>
            </a:endParaRPr>
          </a:p>
        </p:txBody>
      </p:sp>
      <p:sp>
        <p:nvSpPr>
          <p:cNvPr id="5" name="Untertitel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Navid</a:t>
            </a:r>
            <a:r>
              <a:rPr lang="en-GB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GB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Rekabsaz</a:t>
            </a:r>
            <a:endParaRPr lang="en-GB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GB" sz="180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rekabsaz@ifs.tuwien.ac.at</a:t>
            </a:r>
            <a:endParaRPr lang="en-GB" sz="1800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Why Opinion Mining?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>
          <a:xfrm>
            <a:off x="611188" y="1479550"/>
            <a:ext cx="8137525" cy="4845050"/>
          </a:xfrm>
        </p:spPr>
        <p:txBody>
          <a:bodyPr/>
          <a:lstStyle/>
          <a:p>
            <a:r>
              <a:rPr lang="en-GB" sz="2800" dirty="0" smtClean="0">
                <a:latin typeface="Calibri" charset="0"/>
                <a:ea typeface="Calibri" charset="0"/>
                <a:cs typeface="Calibri" charset="0"/>
              </a:rPr>
              <a:t>To understand/aggregate opinions </a:t>
            </a:r>
          </a:p>
          <a:p>
            <a:pPr lvl="1"/>
            <a:r>
              <a:rPr lang="en-GB" sz="2400" dirty="0" smtClean="0">
                <a:latin typeface="Calibri" charset="0"/>
                <a:ea typeface="Calibri" charset="0"/>
                <a:cs typeface="Calibri" charset="0"/>
              </a:rPr>
              <a:t>Humans as sensors! </a:t>
            </a:r>
          </a:p>
          <a:p>
            <a:pPr lvl="1"/>
            <a:r>
              <a:rPr lang="en-GB" sz="2400" dirty="0" smtClean="0">
                <a:latin typeface="Calibri" charset="0"/>
                <a:ea typeface="Calibri" charset="0"/>
                <a:cs typeface="Calibri" charset="0"/>
              </a:rPr>
              <a:t>Business intelligence and market research</a:t>
            </a:r>
          </a:p>
          <a:p>
            <a:pPr lvl="1"/>
            <a:r>
              <a:rPr lang="en-GB" sz="2400" dirty="0" smtClean="0">
                <a:latin typeface="Calibri" charset="0"/>
                <a:ea typeface="Calibri" charset="0"/>
                <a:cs typeface="Calibri" charset="0"/>
              </a:rPr>
              <a:t>Data-driven (computational) social science research</a:t>
            </a:r>
          </a:p>
          <a:p>
            <a:pPr lvl="1"/>
            <a:endParaRPr lang="en-GB" sz="2400" dirty="0" smtClean="0">
              <a:latin typeface="Calibri" charset="0"/>
              <a:ea typeface="Calibri" charset="0"/>
              <a:cs typeface="Calibri" charset="0"/>
            </a:endParaRPr>
          </a:p>
          <a:p>
            <a:r>
              <a:rPr lang="en-GB" sz="2800" dirty="0" smtClean="0">
                <a:latin typeface="Calibri" charset="0"/>
                <a:ea typeface="Calibri" charset="0"/>
                <a:cs typeface="Calibri" charset="0"/>
              </a:rPr>
              <a:t>Application </a:t>
            </a:r>
            <a:r>
              <a:rPr lang="en-GB" sz="2800" dirty="0">
                <a:latin typeface="Calibri" charset="0"/>
                <a:ea typeface="Calibri" charset="0"/>
                <a:cs typeface="Calibri" charset="0"/>
              </a:rPr>
              <a:t>area</a:t>
            </a:r>
          </a:p>
          <a:p>
            <a:pPr lvl="1"/>
            <a:r>
              <a:rPr lang="en-GB" sz="2400" dirty="0">
                <a:latin typeface="Calibri" charset="0"/>
                <a:ea typeface="Calibri" charset="0"/>
                <a:cs typeface="Calibri" charset="0"/>
              </a:rPr>
              <a:t>Business, sale, CRM</a:t>
            </a:r>
          </a:p>
          <a:p>
            <a:pPr lvl="1"/>
            <a:r>
              <a:rPr lang="en-GB" sz="2400" dirty="0">
                <a:latin typeface="Calibri" charset="0"/>
                <a:ea typeface="Calibri" charset="0"/>
                <a:cs typeface="Calibri" charset="0"/>
              </a:rPr>
              <a:t>Finance and banking</a:t>
            </a:r>
          </a:p>
          <a:p>
            <a:pPr lvl="1"/>
            <a:r>
              <a:rPr lang="en-GB" sz="2400" dirty="0">
                <a:latin typeface="Calibri" charset="0"/>
                <a:ea typeface="Calibri" charset="0"/>
                <a:cs typeface="Calibri" charset="0"/>
              </a:rPr>
              <a:t>Management science</a:t>
            </a:r>
          </a:p>
          <a:p>
            <a:pPr lvl="1"/>
            <a:r>
              <a:rPr lang="en-GB" sz="2400" dirty="0">
                <a:latin typeface="Calibri" charset="0"/>
                <a:ea typeface="Calibri" charset="0"/>
                <a:cs typeface="Calibri" charset="0"/>
              </a:rPr>
              <a:t>Political science</a:t>
            </a:r>
          </a:p>
          <a:p>
            <a:pPr lvl="1"/>
            <a:r>
              <a:rPr lang="en-GB" sz="2400" dirty="0">
                <a:latin typeface="Calibri" charset="0"/>
                <a:ea typeface="Calibri" charset="0"/>
                <a:cs typeface="Calibri" charset="0"/>
              </a:rPr>
              <a:t>Social science</a:t>
            </a:r>
          </a:p>
        </p:txBody>
      </p:sp>
      <p:pic>
        <p:nvPicPr>
          <p:cNvPr id="2" name="Bild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8707" y="3706531"/>
            <a:ext cx="3736693" cy="2710934"/>
          </a:xfrm>
          <a:prstGeom prst="rect">
            <a:avLst/>
          </a:prstGeom>
        </p:spPr>
      </p:pic>
      <p:sp>
        <p:nvSpPr>
          <p:cNvPr id="6" name="Rechteck 5"/>
          <p:cNvSpPr/>
          <p:nvPr/>
        </p:nvSpPr>
        <p:spPr>
          <a:xfrm>
            <a:off x="7907132" y="6412468"/>
            <a:ext cx="35618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1200" dirty="0" smtClean="0"/>
              <a:t>[9]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827899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Challenges in NLP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>
          <a:xfrm>
            <a:off x="611188" y="1295400"/>
            <a:ext cx="8532812" cy="4725988"/>
          </a:xfrm>
        </p:spPr>
        <p:txBody>
          <a:bodyPr/>
          <a:lstStyle/>
          <a:p>
            <a:r>
              <a:rPr lang="en-GB" dirty="0" smtClean="0">
                <a:latin typeface="Calibri" charset="0"/>
                <a:ea typeface="Calibri" charset="0"/>
                <a:cs typeface="Calibri" charset="0"/>
              </a:rPr>
              <a:t>Ambiguity:</a:t>
            </a:r>
          </a:p>
          <a:p>
            <a:pPr lvl="1"/>
            <a:r>
              <a:rPr lang="en-GB" dirty="0" smtClean="0">
                <a:latin typeface="Calibri" charset="0"/>
                <a:ea typeface="Calibri" charset="0"/>
                <a:cs typeface="Calibri" charset="0"/>
              </a:rPr>
              <a:t>“design” can be a noun or a verb (ambiguous POS) </a:t>
            </a:r>
          </a:p>
          <a:p>
            <a:pPr lvl="1"/>
            <a:r>
              <a:rPr lang="en-GB" dirty="0" smtClean="0">
                <a:latin typeface="Calibri" charset="0"/>
                <a:ea typeface="Calibri" charset="0"/>
                <a:cs typeface="Calibri" charset="0"/>
              </a:rPr>
              <a:t>“root” has multiple meanings (ambiguous sense) </a:t>
            </a:r>
          </a:p>
          <a:p>
            <a:r>
              <a:rPr lang="en-GB" dirty="0" smtClean="0">
                <a:latin typeface="Calibri" charset="0"/>
                <a:ea typeface="Calibri" charset="0"/>
                <a:cs typeface="Calibri" charset="0"/>
              </a:rPr>
              <a:t>Co-reference resolution: </a:t>
            </a:r>
          </a:p>
          <a:p>
            <a:pPr lvl="1"/>
            <a:r>
              <a:rPr lang="en-GB" dirty="0" smtClean="0">
                <a:latin typeface="Calibri" charset="0"/>
                <a:ea typeface="Calibri" charset="0"/>
                <a:cs typeface="Calibri" charset="0"/>
              </a:rPr>
              <a:t>“John persuaded Bill to buy a TV for </a:t>
            </a:r>
            <a:r>
              <a:rPr lang="en-GB" u="sng" dirty="0" smtClean="0">
                <a:latin typeface="Calibri" charset="0"/>
                <a:ea typeface="Calibri" charset="0"/>
                <a:cs typeface="Calibri" charset="0"/>
              </a:rPr>
              <a:t>himself</a:t>
            </a:r>
            <a:r>
              <a:rPr lang="en-GB" dirty="0" smtClean="0">
                <a:latin typeface="Calibri" charset="0"/>
                <a:ea typeface="Calibri" charset="0"/>
                <a:cs typeface="Calibri" charset="0"/>
              </a:rPr>
              <a:t>.” (himself = John or Bill?) </a:t>
            </a:r>
          </a:p>
          <a:p>
            <a:r>
              <a:rPr lang="en-GB" dirty="0" smtClean="0">
                <a:latin typeface="Calibri" charset="0"/>
                <a:ea typeface="Calibri" charset="0"/>
                <a:cs typeface="Calibri" charset="0"/>
              </a:rPr>
              <a:t>Presupposition: </a:t>
            </a:r>
          </a:p>
          <a:p>
            <a:pPr lvl="1"/>
            <a:r>
              <a:rPr lang="en-GB" dirty="0" smtClean="0">
                <a:latin typeface="Calibri" charset="0"/>
                <a:ea typeface="Calibri" charset="0"/>
                <a:cs typeface="Calibri" charset="0"/>
              </a:rPr>
              <a:t>“He has quit smoking” implies that he smoked before. </a:t>
            </a:r>
          </a:p>
          <a:p>
            <a:r>
              <a:rPr lang="en-GB" dirty="0" smtClean="0">
                <a:latin typeface="Calibri" charset="0"/>
                <a:ea typeface="Calibri" charset="0"/>
                <a:cs typeface="Calibri" charset="0"/>
              </a:rPr>
              <a:t>Sarcasm </a:t>
            </a:r>
          </a:p>
          <a:p>
            <a:pPr lvl="1"/>
            <a:r>
              <a:rPr lang="en-GB" dirty="0" smtClean="0">
                <a:latin typeface="Calibri" charset="0"/>
                <a:ea typeface="Calibri" charset="0"/>
                <a:cs typeface="Calibri" charset="0"/>
              </a:rPr>
              <a:t>“I’m so </a:t>
            </a:r>
            <a:r>
              <a:rPr lang="en-GB" u="sng" dirty="0" smtClean="0">
                <a:latin typeface="Calibri" charset="0"/>
                <a:ea typeface="Calibri" charset="0"/>
                <a:cs typeface="Calibri" charset="0"/>
              </a:rPr>
              <a:t>pleased</a:t>
            </a:r>
            <a:r>
              <a:rPr lang="en-GB" dirty="0" smtClean="0">
                <a:latin typeface="Calibri" charset="0"/>
                <a:ea typeface="Calibri" charset="0"/>
                <a:cs typeface="Calibri" charset="0"/>
              </a:rPr>
              <a:t> mom woke me up with vacuuming this morning.”</a:t>
            </a:r>
          </a:p>
          <a:p>
            <a:r>
              <a:rPr lang="en-GB" dirty="0" smtClean="0">
                <a:latin typeface="Calibri" charset="0"/>
                <a:ea typeface="Calibri" charset="0"/>
                <a:cs typeface="Calibri" charset="0"/>
              </a:rPr>
              <a:t>Negation</a:t>
            </a:r>
          </a:p>
          <a:p>
            <a:pPr lvl="1"/>
            <a:r>
              <a:rPr lang="en-GB" dirty="0" smtClean="0">
                <a:latin typeface="Calibri" charset="0"/>
                <a:ea typeface="Calibri" charset="0"/>
                <a:cs typeface="Calibri" charset="0"/>
              </a:rPr>
              <a:t>“I don’t like it very much”</a:t>
            </a:r>
          </a:p>
          <a:p>
            <a:endParaRPr lang="en-GB" sz="2800" dirty="0" smtClean="0"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703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Challenges in </a:t>
            </a:r>
            <a:r>
              <a:rPr lang="en-GB" dirty="0" smtClean="0"/>
              <a:t>Opinion Mining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>
          <a:xfrm>
            <a:off x="228600" y="1447800"/>
            <a:ext cx="8763000" cy="4573588"/>
          </a:xfrm>
        </p:spPr>
        <p:txBody>
          <a:bodyPr/>
          <a:lstStyle/>
          <a:p>
            <a:r>
              <a:rPr lang="en-GB" dirty="0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Explicit</a:t>
            </a:r>
            <a:r>
              <a:rPr lang="en-GB" dirty="0" smtClean="0">
                <a:latin typeface="Calibri" charset="0"/>
                <a:ea typeface="Calibri" charset="0"/>
                <a:cs typeface="Calibri" charset="0"/>
              </a:rPr>
              <a:t> opinion: </a:t>
            </a:r>
            <a:r>
              <a:rPr lang="en-GB" dirty="0">
                <a:latin typeface="Calibri" charset="0"/>
                <a:ea typeface="Calibri" charset="0"/>
                <a:cs typeface="Calibri" charset="0"/>
              </a:rPr>
              <a:t>a subjective statement</a:t>
            </a:r>
            <a:r>
              <a:rPr lang="en-GB" sz="2800" dirty="0">
                <a:latin typeface="Calibri" charset="0"/>
                <a:ea typeface="Calibri" charset="0"/>
                <a:cs typeface="Calibri" charset="0"/>
              </a:rPr>
              <a:t> </a:t>
            </a:r>
          </a:p>
          <a:p>
            <a:pPr lvl="1"/>
            <a:r>
              <a:rPr lang="en-GB" dirty="0">
                <a:latin typeface="Calibri" charset="0"/>
                <a:ea typeface="Calibri" charset="0"/>
                <a:cs typeface="Calibri" charset="0"/>
              </a:rPr>
              <a:t>“the microphone works very good</a:t>
            </a:r>
            <a:r>
              <a:rPr lang="en-GB" dirty="0" smtClean="0">
                <a:latin typeface="Calibri" charset="0"/>
                <a:ea typeface="Calibri" charset="0"/>
                <a:cs typeface="Calibri" charset="0"/>
              </a:rPr>
              <a:t>”</a:t>
            </a:r>
          </a:p>
          <a:p>
            <a:r>
              <a:rPr lang="en-GB" dirty="0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Implicit</a:t>
            </a:r>
            <a:r>
              <a:rPr lang="en-GB" dirty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GB" dirty="0">
                <a:latin typeface="Calibri" charset="0"/>
                <a:ea typeface="Calibri" charset="0"/>
                <a:cs typeface="Calibri" charset="0"/>
              </a:rPr>
              <a:t>opinion</a:t>
            </a:r>
            <a:r>
              <a:rPr lang="en-GB" dirty="0" smtClean="0">
                <a:latin typeface="Calibri" charset="0"/>
                <a:ea typeface="Calibri" charset="0"/>
                <a:cs typeface="Calibri" charset="0"/>
              </a:rPr>
              <a:t>: </a:t>
            </a:r>
            <a:r>
              <a:rPr lang="en-GB" dirty="0">
                <a:latin typeface="Calibri" charset="0"/>
                <a:ea typeface="Calibri" charset="0"/>
                <a:cs typeface="Calibri" charset="0"/>
              </a:rPr>
              <a:t>an objective statement that implies an opinion by expressing a desirable or undesirable fact</a:t>
            </a:r>
            <a:r>
              <a:rPr lang="en-GB" dirty="0" smtClean="0">
                <a:latin typeface="Calibri" charset="0"/>
                <a:ea typeface="Calibri" charset="0"/>
                <a:cs typeface="Calibri" charset="0"/>
              </a:rPr>
              <a:t>.</a:t>
            </a:r>
          </a:p>
          <a:p>
            <a:pPr lvl="1"/>
            <a:r>
              <a:rPr lang="en-GB" dirty="0" smtClean="0">
                <a:latin typeface="Calibri" charset="0"/>
                <a:ea typeface="Calibri" charset="0"/>
                <a:cs typeface="Calibri" charset="0"/>
              </a:rPr>
              <a:t>“The earphone broke in two days.”</a:t>
            </a:r>
          </a:p>
          <a:p>
            <a:endParaRPr lang="en-GB" dirty="0" smtClean="0">
              <a:latin typeface="Calibri" charset="0"/>
              <a:ea typeface="Calibri" charset="0"/>
              <a:cs typeface="Calibri" charset="0"/>
            </a:endParaRPr>
          </a:p>
          <a:p>
            <a:r>
              <a:rPr lang="en-GB" dirty="0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Direct</a:t>
            </a:r>
            <a:r>
              <a:rPr lang="en-GB" dirty="0" smtClean="0">
                <a:latin typeface="Calibri" charset="0"/>
                <a:ea typeface="Calibri" charset="0"/>
                <a:cs typeface="Calibri" charset="0"/>
              </a:rPr>
              <a:t> opinion</a:t>
            </a:r>
            <a:r>
              <a:rPr lang="en-GB" dirty="0">
                <a:latin typeface="Calibri" charset="0"/>
                <a:ea typeface="Calibri" charset="0"/>
                <a:cs typeface="Calibri" charset="0"/>
              </a:rPr>
              <a:t>: directly expressed on opinion target</a:t>
            </a:r>
          </a:p>
          <a:p>
            <a:pPr lvl="1"/>
            <a:r>
              <a:rPr lang="en-GB" dirty="0">
                <a:latin typeface="Calibri" charset="0"/>
                <a:ea typeface="Calibri" charset="0"/>
                <a:cs typeface="Calibri" charset="0"/>
              </a:rPr>
              <a:t>“the microphone works very good</a:t>
            </a:r>
            <a:r>
              <a:rPr lang="en-GB" dirty="0" smtClean="0">
                <a:latin typeface="Calibri" charset="0"/>
                <a:ea typeface="Calibri" charset="0"/>
                <a:cs typeface="Calibri" charset="0"/>
              </a:rPr>
              <a:t>”</a:t>
            </a:r>
            <a:endParaRPr lang="en-GB" dirty="0">
              <a:latin typeface="Calibri" charset="0"/>
              <a:ea typeface="Calibri" charset="0"/>
              <a:cs typeface="Calibri" charset="0"/>
            </a:endParaRPr>
          </a:p>
          <a:p>
            <a:r>
              <a:rPr lang="en-GB" dirty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Indirect</a:t>
            </a:r>
            <a:r>
              <a:rPr lang="en-GB" dirty="0">
                <a:latin typeface="Calibri" charset="0"/>
                <a:ea typeface="Calibri" charset="0"/>
                <a:cs typeface="Calibri" charset="0"/>
              </a:rPr>
              <a:t> opinion: expressed indirectly based on its effect on other entities</a:t>
            </a:r>
          </a:p>
          <a:p>
            <a:pPr lvl="1"/>
            <a:r>
              <a:rPr lang="en-GB" dirty="0">
                <a:latin typeface="Calibri" charset="0"/>
                <a:ea typeface="Calibri" charset="0"/>
                <a:cs typeface="Calibri" charset="0"/>
              </a:rPr>
              <a:t>“After taking the drug, my stomach felt worse.”</a:t>
            </a:r>
            <a:endParaRPr lang="en-GB" dirty="0" smtClean="0"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6903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>
                <a:latin typeface="Calibri" charset="0"/>
                <a:ea typeface="Calibri" charset="0"/>
                <a:cs typeface="Calibri" charset="0"/>
              </a:rPr>
              <a:t>Sentiment analysis &amp; opinion mining</a:t>
            </a:r>
          </a:p>
          <a:p>
            <a:r>
              <a:rPr lang="en-US" sz="2800" u="sng" dirty="0" smtClean="0">
                <a:latin typeface="Calibri" charset="0"/>
                <a:ea typeface="Calibri" charset="0"/>
                <a:cs typeface="Calibri" charset="0"/>
              </a:rPr>
              <a:t>Approaches</a:t>
            </a:r>
            <a:endParaRPr lang="en-US" sz="2800" u="sng" dirty="0">
              <a:latin typeface="Calibri" charset="0"/>
              <a:ea typeface="Calibri" charset="0"/>
              <a:cs typeface="Calibri" charset="0"/>
            </a:endParaRPr>
          </a:p>
          <a:p>
            <a:r>
              <a:rPr lang="en-US" sz="2800" dirty="0" smtClean="0">
                <a:latin typeface="Calibri" charset="0"/>
                <a:ea typeface="Calibri" charset="0"/>
                <a:cs typeface="Calibri" charset="0"/>
              </a:rPr>
              <a:t>Supervised sentiment analysis</a:t>
            </a:r>
          </a:p>
          <a:p>
            <a:pPr lvl="1"/>
            <a:r>
              <a:rPr lang="en-US" sz="2400" dirty="0" smtClean="0">
                <a:latin typeface="Calibri" charset="0"/>
                <a:ea typeface="Calibri" charset="0"/>
                <a:cs typeface="Calibri" charset="0"/>
              </a:rPr>
              <a:t>Crash course on Machine Learning</a:t>
            </a:r>
          </a:p>
          <a:p>
            <a:pPr lvl="1"/>
            <a:r>
              <a:rPr lang="en-US" sz="2400" dirty="0">
                <a:latin typeface="Calibri" charset="0"/>
                <a:ea typeface="Calibri" charset="0"/>
                <a:cs typeface="Calibri" charset="0"/>
              </a:rPr>
              <a:t>Data in lower dimensions</a:t>
            </a:r>
          </a:p>
        </p:txBody>
      </p:sp>
    </p:spTree>
    <p:extLst>
      <p:ext uri="{BB962C8B-B14F-4D97-AF65-F5344CB8AC3E}">
        <p14:creationId xmlns:p14="http://schemas.microsoft.com/office/powerpoint/2010/main" val="1775843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Example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 eaLnBrk="1" fontAlgn="auto" hangingPunct="1">
              <a:spcBef>
                <a:spcPts val="0"/>
              </a:spcBef>
              <a:spcAft>
                <a:spcPts val="0"/>
              </a:spcAft>
              <a:buClrTx/>
              <a:buNone/>
            </a:pPr>
            <a:r>
              <a:rPr lang="en-GB" sz="2800" dirty="0">
                <a:latin typeface="Calibri" charset="0"/>
                <a:ea typeface="Calibri" charset="0"/>
                <a:cs typeface="Calibri" charset="0"/>
              </a:rPr>
              <a:t>	</a:t>
            </a:r>
            <a:r>
              <a:rPr lang="en-GB" sz="2800" dirty="0" smtClean="0">
                <a:latin typeface="Calibri" charset="0"/>
                <a:ea typeface="Calibri" charset="0"/>
                <a:cs typeface="Calibri" charset="0"/>
              </a:rPr>
              <a:t>“</a:t>
            </a:r>
            <a:r>
              <a:rPr lang="en-GB" sz="2800" i="1" dirty="0" smtClean="0">
                <a:latin typeface="Calibri" charset="0"/>
                <a:ea typeface="Calibri" charset="0"/>
                <a:cs typeface="Calibri" charset="0"/>
              </a:rPr>
              <a:t>This past Saturday, I bought a </a:t>
            </a:r>
            <a:r>
              <a:rPr lang="en-GB" sz="2800" i="1" u="sng" dirty="0" smtClean="0">
                <a:solidFill>
                  <a:schemeClr val="accent4"/>
                </a:solidFill>
                <a:latin typeface="Calibri" charset="0"/>
                <a:ea typeface="Calibri" charset="0"/>
                <a:cs typeface="Calibri" charset="0"/>
              </a:rPr>
              <a:t>Nokia</a:t>
            </a:r>
            <a:r>
              <a:rPr lang="en-GB" sz="2800" dirty="0" smtClean="0">
                <a:solidFill>
                  <a:schemeClr val="accent4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GB" sz="2800" i="1" dirty="0" smtClean="0">
                <a:latin typeface="Calibri" charset="0"/>
                <a:ea typeface="Calibri" charset="0"/>
                <a:cs typeface="Calibri" charset="0"/>
              </a:rPr>
              <a:t>phone and my girlfriend bought a </a:t>
            </a:r>
            <a:r>
              <a:rPr lang="en-GB" sz="2800" i="1" u="sng" dirty="0" smtClean="0">
                <a:solidFill>
                  <a:schemeClr val="accent4"/>
                </a:solidFill>
                <a:latin typeface="Calibri" charset="0"/>
                <a:ea typeface="Calibri" charset="0"/>
                <a:cs typeface="Calibri" charset="0"/>
              </a:rPr>
              <a:t>Motorola</a:t>
            </a:r>
            <a:r>
              <a:rPr lang="en-GB" sz="2800" i="1" dirty="0" smtClean="0">
                <a:solidFill>
                  <a:schemeClr val="accent4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GB" sz="2800" i="1" dirty="0" smtClean="0">
                <a:latin typeface="Calibri" charset="0"/>
                <a:ea typeface="Calibri" charset="0"/>
                <a:cs typeface="Calibri" charset="0"/>
              </a:rPr>
              <a:t>phone with Bluetooth. We called each other when we got home. </a:t>
            </a:r>
            <a:r>
              <a:rPr lang="en-GB" sz="2800" i="1" dirty="0" smtClean="0">
                <a:solidFill>
                  <a:srgbClr val="00B050"/>
                </a:solidFill>
                <a:latin typeface="Calibri" charset="0"/>
                <a:ea typeface="Calibri" charset="0"/>
                <a:cs typeface="Calibri" charset="0"/>
              </a:rPr>
              <a:t>The voice on my phone was clear, better than my previous Samsung phone.</a:t>
            </a:r>
            <a:r>
              <a:rPr lang="en-GB" sz="2800" i="1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GB" sz="2800" i="1" dirty="0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The battery life was however short.</a:t>
            </a:r>
            <a:r>
              <a:rPr lang="en-GB" sz="2800" i="1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GB" sz="2800" i="1" dirty="0" smtClean="0">
                <a:solidFill>
                  <a:schemeClr val="accent4"/>
                </a:solidFill>
                <a:latin typeface="Calibri" charset="0"/>
                <a:ea typeface="Calibri" charset="0"/>
                <a:cs typeface="Calibri" charset="0"/>
              </a:rPr>
              <a:t>My girlfriend was quite happy with her phone.</a:t>
            </a:r>
            <a:r>
              <a:rPr lang="en-GB" sz="2800" i="1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GB" sz="2800" i="1" dirty="0" smtClean="0">
                <a:solidFill>
                  <a:srgbClr val="0070C0"/>
                </a:solidFill>
                <a:latin typeface="Calibri" charset="0"/>
                <a:ea typeface="Calibri" charset="0"/>
                <a:cs typeface="Calibri" charset="0"/>
              </a:rPr>
              <a:t>I wanted a phone with good sound quality</a:t>
            </a:r>
            <a:r>
              <a:rPr lang="en-GB" sz="2800" i="1" dirty="0" smtClean="0">
                <a:latin typeface="Calibri" charset="0"/>
                <a:ea typeface="Calibri" charset="0"/>
                <a:cs typeface="Calibri" charset="0"/>
              </a:rPr>
              <a:t>. </a:t>
            </a:r>
            <a:r>
              <a:rPr lang="en-GB" sz="2800" i="1" dirty="0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So my purchase was a real disappointment.</a:t>
            </a:r>
            <a:r>
              <a:rPr lang="en-GB" sz="2800" i="1" dirty="0" smtClean="0">
                <a:latin typeface="Calibri" charset="0"/>
                <a:ea typeface="Calibri" charset="0"/>
                <a:cs typeface="Calibri" charset="0"/>
              </a:rPr>
              <a:t> I returned the phone yesterday</a:t>
            </a:r>
            <a:r>
              <a:rPr lang="en-GB" sz="2800" dirty="0" smtClean="0">
                <a:latin typeface="Calibri" charset="0"/>
                <a:ea typeface="Calibri" charset="0"/>
                <a:cs typeface="Calibri" charset="0"/>
              </a:rPr>
              <a:t>.”</a:t>
            </a:r>
          </a:p>
        </p:txBody>
      </p:sp>
      <p:sp>
        <p:nvSpPr>
          <p:cNvPr id="2" name="Rechteck 1"/>
          <p:cNvSpPr/>
          <p:nvPr/>
        </p:nvSpPr>
        <p:spPr>
          <a:xfrm>
            <a:off x="7620000" y="6248400"/>
            <a:ext cx="4427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>
                <a:latin typeface="Calibri" charset="0"/>
                <a:ea typeface="Calibri" charset="0"/>
                <a:cs typeface="Calibri" charset="0"/>
              </a:rPr>
              <a:t>[1]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6113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Levels of Analysis</a:t>
            </a:r>
            <a:endParaRPr lang="en-GB" dirty="0"/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457200" y="1371600"/>
            <a:ext cx="8137525" cy="5105400"/>
          </a:xfrm>
        </p:spPr>
        <p:txBody>
          <a:bodyPr/>
          <a:lstStyle/>
          <a:p>
            <a:r>
              <a:rPr lang="en-GB" sz="2800" dirty="0">
                <a:latin typeface="Calibri" charset="0"/>
                <a:ea typeface="Calibri" charset="0"/>
                <a:cs typeface="Calibri" charset="0"/>
              </a:rPr>
              <a:t>Aspect Level</a:t>
            </a:r>
          </a:p>
          <a:p>
            <a:pPr marL="914400" lvl="1" indent="-514350"/>
            <a:r>
              <a:rPr lang="en-GB" sz="2400" dirty="0" smtClean="0">
                <a:latin typeface="Calibri" charset="0"/>
                <a:ea typeface="Calibri" charset="0"/>
                <a:cs typeface="Calibri" charset="0"/>
              </a:rPr>
              <a:t>Analyses each </a:t>
            </a:r>
            <a:r>
              <a:rPr lang="en-GB" sz="2400" dirty="0">
                <a:latin typeface="Calibri" charset="0"/>
                <a:ea typeface="Calibri" charset="0"/>
                <a:cs typeface="Calibri" charset="0"/>
              </a:rPr>
              <a:t>opinion </a:t>
            </a:r>
            <a:r>
              <a:rPr lang="en-GB" sz="2400" dirty="0" smtClean="0">
                <a:latin typeface="Calibri" charset="0"/>
                <a:ea typeface="Calibri" charset="0"/>
                <a:cs typeface="Calibri" charset="0"/>
              </a:rPr>
              <a:t>target and its sentiment</a:t>
            </a:r>
            <a:endParaRPr lang="en-GB" sz="2400" dirty="0">
              <a:latin typeface="Calibri" charset="0"/>
              <a:ea typeface="Calibri" charset="0"/>
              <a:cs typeface="Calibri" charset="0"/>
            </a:endParaRPr>
          </a:p>
          <a:p>
            <a:pPr marL="914400" lvl="1" indent="-514350"/>
            <a:r>
              <a:rPr lang="en-GB" sz="2400" dirty="0" smtClean="0">
                <a:latin typeface="Calibri" charset="0"/>
                <a:ea typeface="Calibri" charset="0"/>
                <a:cs typeface="Calibri" charset="0"/>
              </a:rPr>
              <a:t>follows </a:t>
            </a:r>
            <a:r>
              <a:rPr lang="en-GB" sz="2400" dirty="0">
                <a:latin typeface="Calibri" charset="0"/>
                <a:ea typeface="Calibri" charset="0"/>
                <a:cs typeface="Calibri" charset="0"/>
              </a:rPr>
              <a:t>by </a:t>
            </a:r>
            <a:r>
              <a:rPr lang="en-GB" sz="2400" dirty="0" smtClean="0">
                <a:latin typeface="Calibri" charset="0"/>
                <a:ea typeface="Calibri" charset="0"/>
                <a:cs typeface="Calibri" charset="0"/>
              </a:rPr>
              <a:t>opinion summarisation</a:t>
            </a:r>
          </a:p>
          <a:p>
            <a:r>
              <a:rPr lang="en-GB" sz="2800" dirty="0" smtClean="0">
                <a:latin typeface="Calibri" charset="0"/>
                <a:ea typeface="Calibri" charset="0"/>
                <a:cs typeface="Calibri" charset="0"/>
              </a:rPr>
              <a:t>Sentence </a:t>
            </a:r>
            <a:r>
              <a:rPr lang="en-GB" sz="2800" dirty="0">
                <a:latin typeface="Calibri" charset="0"/>
                <a:ea typeface="Calibri" charset="0"/>
                <a:cs typeface="Calibri" charset="0"/>
              </a:rPr>
              <a:t>Level</a:t>
            </a:r>
          </a:p>
          <a:p>
            <a:pPr marL="914400" lvl="1" indent="-514350"/>
            <a:r>
              <a:rPr lang="en-GB" sz="2400" dirty="0" smtClean="0">
                <a:latin typeface="Calibri" charset="0"/>
                <a:ea typeface="Calibri" charset="0"/>
                <a:cs typeface="Calibri" charset="0"/>
              </a:rPr>
              <a:t>assumes one </a:t>
            </a:r>
            <a:r>
              <a:rPr lang="en-GB" sz="2400" dirty="0">
                <a:latin typeface="Calibri" charset="0"/>
                <a:ea typeface="Calibri" charset="0"/>
                <a:cs typeface="Calibri" charset="0"/>
              </a:rPr>
              <a:t>sentiment </a:t>
            </a:r>
            <a:r>
              <a:rPr lang="en-GB" sz="2400" dirty="0" smtClean="0">
                <a:latin typeface="Calibri" charset="0"/>
                <a:ea typeface="Calibri" charset="0"/>
                <a:cs typeface="Calibri" charset="0"/>
              </a:rPr>
              <a:t>per each sentence</a:t>
            </a:r>
          </a:p>
          <a:p>
            <a:pPr marL="914400" lvl="1" indent="-514350"/>
            <a:r>
              <a:rPr lang="en-GB" sz="2400" dirty="0">
                <a:latin typeface="Calibri" charset="0"/>
                <a:ea typeface="Calibri" charset="0"/>
                <a:cs typeface="Calibri" charset="0"/>
              </a:rPr>
              <a:t>follows by opinion </a:t>
            </a:r>
            <a:r>
              <a:rPr lang="en-GB" sz="2400" dirty="0" smtClean="0">
                <a:latin typeface="Calibri" charset="0"/>
                <a:ea typeface="Calibri" charset="0"/>
                <a:cs typeface="Calibri" charset="0"/>
              </a:rPr>
              <a:t>summarisation</a:t>
            </a:r>
          </a:p>
          <a:p>
            <a:r>
              <a:rPr lang="en-GB" sz="2800" dirty="0" smtClean="0">
                <a:latin typeface="Calibri" charset="0"/>
                <a:ea typeface="Calibri" charset="0"/>
                <a:cs typeface="Calibri" charset="0"/>
              </a:rPr>
              <a:t>Text (document) Level</a:t>
            </a:r>
            <a:endParaRPr lang="en-GB" sz="2800" i="1" dirty="0">
              <a:solidFill>
                <a:srgbClr val="FF0000"/>
              </a:solidFill>
              <a:latin typeface="Calibri" charset="0"/>
              <a:ea typeface="Calibri" charset="0"/>
              <a:cs typeface="Calibri" charset="0"/>
            </a:endParaRPr>
          </a:p>
          <a:p>
            <a:pPr marL="914400" lvl="1" indent="-514350"/>
            <a:r>
              <a:rPr lang="en-GB" sz="2400" dirty="0">
                <a:latin typeface="Calibri" charset="0"/>
                <a:ea typeface="Calibri" charset="0"/>
                <a:cs typeface="Calibri" charset="0"/>
              </a:rPr>
              <a:t>assumes whole the text </a:t>
            </a:r>
            <a:r>
              <a:rPr lang="en-GB" sz="2400" dirty="0" smtClean="0">
                <a:latin typeface="Calibri" charset="0"/>
                <a:ea typeface="Calibri" charset="0"/>
                <a:cs typeface="Calibri" charset="0"/>
              </a:rPr>
              <a:t>expresses </a:t>
            </a:r>
            <a:r>
              <a:rPr lang="en-GB" sz="2400" dirty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one sentiment </a:t>
            </a:r>
            <a:r>
              <a:rPr lang="en-GB" sz="2400" dirty="0">
                <a:latin typeface="Calibri" charset="0"/>
                <a:ea typeface="Calibri" charset="0"/>
                <a:cs typeface="Calibri" charset="0"/>
              </a:rPr>
              <a:t>about </a:t>
            </a:r>
            <a:r>
              <a:rPr lang="en-GB" sz="2400" dirty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one opinion target</a:t>
            </a:r>
          </a:p>
          <a:p>
            <a:pPr marL="914400" lvl="1" indent="-514350"/>
            <a:r>
              <a:rPr lang="en-GB" sz="2400" dirty="0" smtClean="0">
                <a:latin typeface="Calibri" charset="0"/>
                <a:ea typeface="Calibri" charset="0"/>
                <a:cs typeface="Calibri" charset="0"/>
              </a:rPr>
              <a:t>Usually shallower NLP techniques</a:t>
            </a:r>
          </a:p>
          <a:p>
            <a:pPr marL="914400" lvl="1" indent="-514350"/>
            <a:r>
              <a:rPr lang="en-GB" sz="2400" dirty="0" smtClean="0">
                <a:latin typeface="Calibri" charset="0"/>
                <a:ea typeface="Calibri" charset="0"/>
                <a:cs typeface="Calibri" charset="0"/>
              </a:rPr>
              <a:t>Can scale to </a:t>
            </a:r>
            <a:r>
              <a:rPr lang="en-GB" sz="2400" dirty="0">
                <a:latin typeface="Calibri" charset="0"/>
                <a:ea typeface="Calibri" charset="0"/>
                <a:cs typeface="Calibri" charset="0"/>
              </a:rPr>
              <a:t>bigger collections or longer texts</a:t>
            </a:r>
          </a:p>
          <a:p>
            <a:endParaRPr lang="en-US" sz="28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5" name="Rechteck 4"/>
          <p:cNvSpPr/>
          <p:nvPr/>
        </p:nvSpPr>
        <p:spPr bwMode="auto">
          <a:xfrm>
            <a:off x="457199" y="4191000"/>
            <a:ext cx="8137525" cy="2438400"/>
          </a:xfrm>
          <a:prstGeom prst="rect">
            <a:avLst/>
          </a:prstGeom>
          <a:noFill/>
          <a:ln w="28575" cap="flat" cmpd="dbl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021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400" dirty="0" smtClean="0"/>
              <a:t>Document-Level Sentiment Analysis</a:t>
            </a:r>
            <a:endParaRPr lang="en-GB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Inhaltsplatzhalter 3"/>
              <p:cNvSpPr>
                <a:spLocks noGrp="1"/>
              </p:cNvSpPr>
              <p:nvPr>
                <p:ph idx="1"/>
              </p:nvPr>
            </p:nvSpPr>
            <p:spPr>
              <a:xfrm>
                <a:off x="533400" y="1557338"/>
                <a:ext cx="8137525" cy="4464050"/>
              </a:xfrm>
            </p:spPr>
            <p:txBody>
              <a:bodyPr/>
              <a:lstStyle/>
              <a:p>
                <a:r>
                  <a:rPr lang="en-GB" dirty="0" smtClean="0">
                    <a:latin typeface="Calibri" charset="0"/>
                    <a:ea typeface="Calibri" charset="0"/>
                    <a:cs typeface="Calibri" charset="0"/>
                  </a:rPr>
                  <a:t>To analyse the text, we need to provide a (numerical) </a:t>
                </a:r>
                <a:r>
                  <a:rPr lang="en-GB" dirty="0" smtClean="0">
                    <a:solidFill>
                      <a:srgbClr val="FF0000"/>
                    </a:solidFill>
                    <a:latin typeface="Calibri" charset="0"/>
                    <a:ea typeface="Calibri" charset="0"/>
                    <a:cs typeface="Calibri" charset="0"/>
                  </a:rPr>
                  <a:t>document representation</a:t>
                </a:r>
              </a:p>
              <a:p>
                <a:endParaRPr lang="en-GB" dirty="0" smtClean="0">
                  <a:latin typeface="Calibri" charset="0"/>
                  <a:ea typeface="Calibri" charset="0"/>
                  <a:cs typeface="Calibri" charset="0"/>
                </a:endParaRPr>
              </a:p>
              <a:p>
                <a:r>
                  <a:rPr lang="en-GB" dirty="0" smtClean="0">
                    <a:latin typeface="Calibri" charset="0"/>
                    <a:ea typeface="Calibri" charset="0"/>
                    <a:cs typeface="Calibri" charset="0"/>
                  </a:rPr>
                  <a:t>Each document is represented as a </a:t>
                </a:r>
                <a:r>
                  <a:rPr lang="en-GB" dirty="0" smtClean="0">
                    <a:solidFill>
                      <a:srgbClr val="FF0000"/>
                    </a:solidFill>
                    <a:latin typeface="Calibri" charset="0"/>
                    <a:ea typeface="Calibri" charset="0"/>
                    <a:cs typeface="Calibri" charset="0"/>
                  </a:rPr>
                  <a:t>vector </a:t>
                </a:r>
                <a:r>
                  <a:rPr lang="en-GB" dirty="0" smtClean="0">
                    <a:latin typeface="Calibri" charset="0"/>
                    <a:ea typeface="Calibri" charset="0"/>
                    <a:cs typeface="Calibri" charset="0"/>
                  </a:rPr>
                  <a:t>with </a:t>
                </a:r>
                <a14:m>
                  <m:oMath xmlns:m="http://schemas.openxmlformats.org/officeDocument/2006/math">
                    <m:r>
                      <a:rPr lang="de-AT" i="1">
                        <a:latin typeface="Cambria Math" charset="0"/>
                        <a:ea typeface="Calibri" charset="0"/>
                        <a:cs typeface="Calibri" charset="0"/>
                      </a:rPr>
                      <m:t>𝑙</m:t>
                    </m:r>
                  </m:oMath>
                </a14:m>
                <a:r>
                  <a:rPr lang="en-GB" dirty="0" smtClean="0">
                    <a:latin typeface="Calibri" charset="0"/>
                    <a:ea typeface="Calibri" charset="0"/>
                    <a:cs typeface="Calibri" charset="0"/>
                  </a:rPr>
                  <a:t> dimensions</a:t>
                </a:r>
                <a:endParaRPr lang="en-US" dirty="0" smtClean="0">
                  <a:latin typeface="Calibri" charset="0"/>
                  <a:ea typeface="Calibri" charset="0"/>
                  <a:cs typeface="Calibri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de-AT" i="1" smtClean="0">
                              <a:latin typeface="Cambria Math" charset="0"/>
                              <a:ea typeface="Calibri" charset="0"/>
                              <a:cs typeface="Calibri" charset="0"/>
                            </a:rPr>
                          </m:ctrlPr>
                        </m:accPr>
                        <m:e>
                          <m:r>
                            <a:rPr lang="de-AT" i="1">
                              <a:latin typeface="Cambria Math" charset="0"/>
                              <a:ea typeface="Calibri" charset="0"/>
                              <a:cs typeface="Calibri" charset="0"/>
                            </a:rPr>
                            <m:t>𝑑</m:t>
                          </m:r>
                        </m:e>
                      </m:acc>
                      <m:r>
                        <a:rPr lang="de-AT" i="1">
                          <a:latin typeface="Cambria Math" charset="0"/>
                          <a:ea typeface="Calibri" charset="0"/>
                          <a:cs typeface="Calibri" charset="0"/>
                        </a:rPr>
                        <m:t>=</m:t>
                      </m:r>
                      <m:r>
                        <a:rPr lang="de-AT" b="0" i="1" smtClean="0">
                          <a:latin typeface="Cambria Math" charset="0"/>
                          <a:ea typeface="Calibri" charset="0"/>
                          <a:cs typeface="Calibri" charset="0"/>
                        </a:rPr>
                        <m:t>[</m:t>
                      </m:r>
                      <m:sSub>
                        <m:sSubPr>
                          <m:ctrlPr>
                            <a:rPr lang="en-US" i="1">
                              <a:latin typeface="Cambria Math" charset="0"/>
                              <a:ea typeface="Calibri" charset="0"/>
                              <a:cs typeface="Calibri" charset="0"/>
                            </a:rPr>
                          </m:ctrlPr>
                        </m:sSubPr>
                        <m:e>
                          <m:r>
                            <a:rPr lang="de-AT" i="1">
                              <a:latin typeface="Cambria Math" charset="0"/>
                              <a:ea typeface="Calibri" charset="0"/>
                              <a:cs typeface="Calibri" charset="0"/>
                            </a:rPr>
                            <m:t>𝑤</m:t>
                          </m:r>
                        </m:e>
                        <m:sub>
                          <m:r>
                            <a:rPr lang="de-AT" b="0" i="1" smtClean="0">
                              <a:latin typeface="Cambria Math" charset="0"/>
                              <a:ea typeface="Calibri" charset="0"/>
                              <a:cs typeface="Calibri" charset="0"/>
                            </a:rPr>
                            <m:t>1</m:t>
                          </m:r>
                          <m:r>
                            <a:rPr lang="de-AT" i="1">
                              <a:latin typeface="Cambria Math" charset="0"/>
                              <a:ea typeface="Calibri" charset="0"/>
                              <a:cs typeface="Calibri" charset="0"/>
                            </a:rPr>
                            <m:t>,</m:t>
                          </m:r>
                          <m:r>
                            <a:rPr lang="de-AT" i="1">
                              <a:latin typeface="Cambria Math" charset="0"/>
                              <a:ea typeface="Calibri" charset="0"/>
                              <a:cs typeface="Calibri" charset="0"/>
                            </a:rPr>
                            <m:t>𝑑</m:t>
                          </m:r>
                        </m:sub>
                      </m:sSub>
                      <m:r>
                        <a:rPr lang="de-AT" i="1">
                          <a:latin typeface="Cambria Math" charset="0"/>
                          <a:ea typeface="Calibri" charset="0"/>
                          <a:cs typeface="Calibri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charset="0"/>
                              <a:ea typeface="Calibri" charset="0"/>
                              <a:cs typeface="Calibri" charset="0"/>
                            </a:rPr>
                          </m:ctrlPr>
                        </m:sSubPr>
                        <m:e>
                          <m:r>
                            <a:rPr lang="de-AT" i="1">
                              <a:latin typeface="Cambria Math" charset="0"/>
                              <a:ea typeface="Calibri" charset="0"/>
                              <a:cs typeface="Calibri" charset="0"/>
                            </a:rPr>
                            <m:t>𝑤</m:t>
                          </m:r>
                        </m:e>
                        <m:sub>
                          <m:r>
                            <a:rPr lang="de-AT" b="0" i="1" smtClean="0">
                              <a:latin typeface="Cambria Math" charset="0"/>
                              <a:ea typeface="Calibri" charset="0"/>
                              <a:cs typeface="Calibri" charset="0"/>
                            </a:rPr>
                            <m:t>2</m:t>
                          </m:r>
                          <m:r>
                            <a:rPr lang="de-AT" i="1">
                              <a:latin typeface="Cambria Math" charset="0"/>
                              <a:ea typeface="Calibri" charset="0"/>
                              <a:cs typeface="Calibri" charset="0"/>
                            </a:rPr>
                            <m:t>,</m:t>
                          </m:r>
                          <m:r>
                            <a:rPr lang="de-AT" i="1">
                              <a:latin typeface="Cambria Math" charset="0"/>
                              <a:ea typeface="Calibri" charset="0"/>
                              <a:cs typeface="Calibri" charset="0"/>
                            </a:rPr>
                            <m:t>𝑑</m:t>
                          </m:r>
                        </m:sub>
                      </m:sSub>
                      <m:r>
                        <a:rPr lang="de-AT" i="1">
                          <a:latin typeface="Cambria Math" charset="0"/>
                          <a:ea typeface="Calibri" charset="0"/>
                          <a:cs typeface="Calibri" charset="0"/>
                        </a:rPr>
                        <m:t>,…,</m:t>
                      </m:r>
                      <m:sSub>
                        <m:sSubPr>
                          <m:ctrlPr>
                            <a:rPr lang="en-US" i="1">
                              <a:latin typeface="Cambria Math" charset="0"/>
                              <a:ea typeface="Calibri" charset="0"/>
                              <a:cs typeface="Calibri" charset="0"/>
                            </a:rPr>
                          </m:ctrlPr>
                        </m:sSubPr>
                        <m:e>
                          <m:r>
                            <a:rPr lang="de-AT" i="1">
                              <a:latin typeface="Cambria Math" charset="0"/>
                              <a:ea typeface="Calibri" charset="0"/>
                              <a:cs typeface="Calibri" charset="0"/>
                            </a:rPr>
                            <m:t>𝑤</m:t>
                          </m:r>
                        </m:e>
                        <m:sub>
                          <m:r>
                            <a:rPr lang="de-AT" b="0" i="1" smtClean="0">
                              <a:latin typeface="Cambria Math" charset="0"/>
                              <a:ea typeface="Calibri" charset="0"/>
                              <a:cs typeface="Calibri" charset="0"/>
                            </a:rPr>
                            <m:t>𝑙</m:t>
                          </m:r>
                          <m:r>
                            <a:rPr lang="de-AT" i="1">
                              <a:latin typeface="Cambria Math" charset="0"/>
                              <a:ea typeface="Calibri" charset="0"/>
                              <a:cs typeface="Calibri" charset="0"/>
                            </a:rPr>
                            <m:t>,</m:t>
                          </m:r>
                          <m:r>
                            <a:rPr lang="de-AT" i="1">
                              <a:latin typeface="Cambria Math" charset="0"/>
                              <a:ea typeface="Calibri" charset="0"/>
                              <a:cs typeface="Calibri" charset="0"/>
                            </a:rPr>
                            <m:t>𝑑</m:t>
                          </m:r>
                        </m:sub>
                      </m:sSub>
                      <m:r>
                        <a:rPr lang="de-AT" b="0" i="1" smtClean="0">
                          <a:latin typeface="Cambria Math" charset="0"/>
                          <a:ea typeface="Calibri" charset="0"/>
                          <a:cs typeface="Calibri" charset="0"/>
                        </a:rPr>
                        <m:t>]</m:t>
                      </m:r>
                    </m:oMath>
                  </m:oMathPara>
                </a14:m>
                <a:endParaRPr lang="en-GB" dirty="0" smtClean="0">
                  <a:latin typeface="Calibri" charset="0"/>
                  <a:ea typeface="Calibri" charset="0"/>
                  <a:cs typeface="Calibri" charset="0"/>
                </a:endParaRPr>
              </a:p>
              <a:p>
                <a:endParaRPr lang="en-GB" dirty="0" smtClean="0">
                  <a:latin typeface="Calibri" charset="0"/>
                  <a:ea typeface="Calibri" charset="0"/>
                  <a:cs typeface="Calibri" charset="0"/>
                </a:endParaRPr>
              </a:p>
              <a:p>
                <a:r>
                  <a:rPr lang="en-GB" dirty="0" smtClean="0">
                    <a:latin typeface="Calibri" charset="0"/>
                    <a:ea typeface="Calibri" charset="0"/>
                    <a:cs typeface="Calibri" charset="0"/>
                  </a:rPr>
                  <a:t>The dimensions </a:t>
                </a:r>
                <a:r>
                  <a:rPr lang="en-GB" dirty="0" smtClean="0">
                    <a:latin typeface="Calibri" charset="0"/>
                    <a:ea typeface="Calibri" charset="0"/>
                    <a:cs typeface="Calibri" charset="0"/>
                  </a:rPr>
                  <a:t>or </a:t>
                </a:r>
                <a:r>
                  <a:rPr lang="en-GB" dirty="0">
                    <a:solidFill>
                      <a:srgbClr val="FF0000"/>
                    </a:solidFill>
                    <a:latin typeface="Calibri" charset="0"/>
                    <a:ea typeface="Calibri" charset="0"/>
                    <a:cs typeface="Calibri" charset="0"/>
                  </a:rPr>
                  <a:t>features </a:t>
                </a:r>
                <a:r>
                  <a:rPr lang="en-GB" dirty="0" smtClean="0">
                    <a:latin typeface="Calibri" charset="0"/>
                    <a:ea typeface="Calibri" charset="0"/>
                    <a:cs typeface="Calibri" charset="0"/>
                  </a:rPr>
                  <a:t>usually </a:t>
                </a:r>
                <a:r>
                  <a:rPr lang="en-GB" dirty="0" smtClean="0">
                    <a:latin typeface="Calibri" charset="0"/>
                    <a:ea typeface="Calibri" charset="0"/>
                    <a:cs typeface="Calibri" charset="0"/>
                  </a:rPr>
                  <a:t>correspond to the terms in the documents but not necessarily (discussed later)</a:t>
                </a:r>
                <a:endParaRPr lang="en-GB" dirty="0">
                  <a:latin typeface="Calibri" charset="0"/>
                  <a:ea typeface="Calibri" charset="0"/>
                  <a:cs typeface="Calibri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  <a:ea typeface="Calibri" charset="0"/>
                            <a:cs typeface="Calibri" charset="0"/>
                          </a:rPr>
                        </m:ctrlPr>
                      </m:sSubPr>
                      <m:e>
                        <m:r>
                          <a:rPr lang="de-AT" i="1">
                            <a:latin typeface="Cambria Math" charset="0"/>
                            <a:ea typeface="Calibri" charset="0"/>
                            <a:cs typeface="Calibri" charset="0"/>
                          </a:rPr>
                          <m:t>𝑤</m:t>
                        </m:r>
                      </m:e>
                      <m:sub>
                        <m:r>
                          <a:rPr lang="de-AT" b="0" i="1" smtClean="0">
                            <a:latin typeface="Cambria Math" charset="0"/>
                            <a:ea typeface="Calibri" charset="0"/>
                            <a:cs typeface="Calibri" charset="0"/>
                          </a:rPr>
                          <m:t>𝑥</m:t>
                        </m:r>
                        <m:r>
                          <a:rPr lang="de-AT" i="1">
                            <a:latin typeface="Cambria Math" charset="0"/>
                            <a:ea typeface="Calibri" charset="0"/>
                            <a:cs typeface="Calibri" charset="0"/>
                          </a:rPr>
                          <m:t>,</m:t>
                        </m:r>
                        <m:r>
                          <a:rPr lang="de-AT" i="1">
                            <a:latin typeface="Cambria Math" charset="0"/>
                            <a:ea typeface="Calibri" charset="0"/>
                            <a:cs typeface="Calibri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GB" dirty="0" smtClean="0">
                    <a:latin typeface="Calibri" charset="0"/>
                    <a:ea typeface="Calibri" charset="0"/>
                    <a:cs typeface="Calibri" charset="0"/>
                  </a:rPr>
                  <a:t> is the weight (value) of the dimension </a:t>
                </a:r>
                <a14:m>
                  <m:oMath xmlns:m="http://schemas.openxmlformats.org/officeDocument/2006/math">
                    <m:r>
                      <a:rPr lang="de-AT" b="0" i="1" smtClean="0">
                        <a:latin typeface="Cambria Math" charset="0"/>
                        <a:ea typeface="Calibri" charset="0"/>
                        <a:cs typeface="Calibri" charset="0"/>
                      </a:rPr>
                      <m:t>𝑥</m:t>
                    </m:r>
                  </m:oMath>
                </a14:m>
                <a:r>
                  <a:rPr lang="en-GB" dirty="0" smtClean="0">
                    <a:latin typeface="Calibri" charset="0"/>
                    <a:ea typeface="Calibri" charset="0"/>
                    <a:cs typeface="Calibri" charset="0"/>
                  </a:rPr>
                  <a:t> for the document </a:t>
                </a:r>
                <a14:m>
                  <m:oMath xmlns:m="http://schemas.openxmlformats.org/officeDocument/2006/math">
                    <m:r>
                      <a:rPr lang="de-AT" b="0" i="1" smtClean="0">
                        <a:latin typeface="Cambria Math" charset="0"/>
                        <a:ea typeface="Calibri" charset="0"/>
                        <a:cs typeface="Calibri" charset="0"/>
                      </a:rPr>
                      <m:t>𝑑</m:t>
                    </m:r>
                  </m:oMath>
                </a14:m>
                <a:endParaRPr lang="en-GB" dirty="0" smtClean="0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</mc:Choice>
        <mc:Fallback>
          <p:sp>
            <p:nvSpPr>
              <p:cNvPr id="4" name="Inhaltsplatzhalt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33400" y="1557338"/>
                <a:ext cx="8137525" cy="4464050"/>
              </a:xfrm>
              <a:blipFill rotWithShape="0">
                <a:blip r:embed="rId3"/>
                <a:stretch>
                  <a:fillRect l="-1049" t="-1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31732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400" dirty="0" smtClean="0"/>
              <a:t>Document Representation</a:t>
            </a:r>
            <a:endParaRPr lang="en-GB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el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2073051"/>
                  </p:ext>
                </p:extLst>
              </p:nvPr>
            </p:nvGraphicFramePr>
            <p:xfrm>
              <a:off x="1828800" y="2366912"/>
              <a:ext cx="5201372" cy="3576688"/>
            </p:xfrm>
            <a:graphic>
              <a:graphicData uri="http://schemas.openxmlformats.org/drawingml/2006/table">
                <a:tbl>
                  <a:tblPr/>
                  <a:tblGrid>
                    <a:gridCol w="686960"/>
                    <a:gridCol w="1220002"/>
                    <a:gridCol w="1333681"/>
                    <a:gridCol w="646788"/>
                    <a:gridCol w="1313941"/>
                  </a:tblGrid>
                  <a:tr h="533400">
                    <a:tc>
                      <a:txBody>
                        <a:bodyPr/>
                        <a:lstStyle/>
                        <a:p>
                          <a:pPr algn="ctr" fontAlgn="b"/>
                          <a:endParaRPr lang="en-GB" sz="2400" b="1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charset="0"/>
                          </a:endParaRPr>
                        </a:p>
                      </a:txBody>
                      <a:tcPr marL="12700" marR="12700" marT="1270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AT" sz="2400" b="1" i="1" u="none" strike="noStrike" noProof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en-GB" sz="2400" b="1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charset="0"/>
                          </a:endParaRPr>
                        </a:p>
                      </a:txBody>
                      <a:tcPr marL="12700" marR="12700" marT="1270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GB" sz="2400" b="1" i="0" u="none" strike="noStrike" noProof="0" dirty="0" smtClean="0">
                              <a:solidFill>
                                <a:srgbClr val="000000"/>
                              </a:solidFill>
                              <a:effectLst/>
                              <a:latin typeface="Calibri" charset="0"/>
                            </a:rPr>
                            <a:t>2</a:t>
                          </a:r>
                          <a:endParaRPr lang="en-GB" sz="2400" b="1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charset="0"/>
                          </a:endParaRPr>
                        </a:p>
                      </a:txBody>
                      <a:tcPr marL="12700" marR="12700" marT="1270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AT" sz="2400" b="1" i="1" u="none" strike="noStrike" noProof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GB" sz="2400" b="1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charset="0"/>
                          </a:endParaRPr>
                        </a:p>
                      </a:txBody>
                      <a:tcPr marL="12700" marR="12700" marT="1270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AT" sz="2400" b="1" i="1" u="none" strike="noStrike" noProof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charset="0"/>
                                  </a:rPr>
                                  <m:t>𝒍</m:t>
                                </m:r>
                              </m:oMath>
                            </m:oMathPara>
                          </a14:m>
                          <a:endParaRPr lang="en-GB" sz="2400" b="1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charset="0"/>
                          </a:endParaRPr>
                        </a:p>
                      </a:txBody>
                      <a:tcPr marL="12700" marR="12700" marT="1270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760822"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AT" sz="2400" b="1" i="1" u="none" strike="noStrike" noProof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AT" sz="2400" b="1" i="1" u="none" strike="noStrike" noProof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de-AT" sz="2400" b="1" i="1" u="none" strike="noStrike" noProof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24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charset="0"/>
                          </a:endParaRPr>
                        </a:p>
                      </a:txBody>
                      <a:tcPr marL="12700" marR="12700" marT="1270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AT" sz="2400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AT" sz="2400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de-AT" sz="2400" b="0" i="1" smtClean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AT" sz="2400" b="0" i="1" smtClean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1,</m:t>
                                        </m:r>
                                        <m:r>
                                          <a:rPr lang="de-AT" sz="2400" b="0" i="1" smtClean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𝑑</m:t>
                                        </m:r>
                                      </m:e>
                                      <m:sub>
                                        <m:r>
                                          <a:rPr lang="de-AT" sz="2400" b="0" i="1" smtClean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sub>
                                </m:sSub>
                              </m:oMath>
                            </m:oMathPara>
                          </a14:m>
                          <a:endParaRPr lang="en-GB" sz="24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charset="0"/>
                          </a:endParaRPr>
                        </a:p>
                      </a:txBody>
                      <a:tcPr marL="12700" marR="12700" marT="1270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AT" sz="2400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AT" sz="2400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de-AT" sz="2400" b="0" i="1" smtClean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AT" sz="2400" b="0" i="1" smtClean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2,</m:t>
                                        </m:r>
                                        <m:r>
                                          <a:rPr lang="de-AT" sz="2400" b="0" i="1" smtClean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𝑑</m:t>
                                        </m:r>
                                      </m:e>
                                      <m:sub>
                                        <m:r>
                                          <a:rPr lang="de-AT" sz="2400" b="0" i="1" smtClean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sub>
                                </m:sSub>
                              </m:oMath>
                            </m:oMathPara>
                          </a14:m>
                          <a:endParaRPr lang="en-GB" sz="24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charset="0"/>
                          </a:endParaRPr>
                        </a:p>
                      </a:txBody>
                      <a:tcPr marL="12700" marR="12700" marT="1270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AT" sz="2400" b="1" i="1" u="none" strike="noStrike" noProof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GB" sz="24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charset="0"/>
                          </a:endParaRPr>
                        </a:p>
                      </a:txBody>
                      <a:tcPr marL="12700" marR="12700" marT="1270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AT" sz="2400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AT" sz="2400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de-AT" sz="2400" b="0" i="1" smtClean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AT" sz="2400" b="0" i="1" smtClean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𝑙</m:t>
                                        </m:r>
                                        <m:r>
                                          <a:rPr lang="de-AT" sz="2400" b="0" i="1" smtClean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,</m:t>
                                        </m:r>
                                        <m:r>
                                          <a:rPr lang="de-AT" sz="2400" b="0" i="1" smtClean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𝑑</m:t>
                                        </m:r>
                                      </m:e>
                                      <m:sub>
                                        <m:r>
                                          <a:rPr lang="de-AT" sz="2400" b="0" i="1" smtClean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sub>
                                </m:sSub>
                              </m:oMath>
                            </m:oMathPara>
                          </a14:m>
                          <a:endParaRPr lang="en-GB" sz="24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charset="0"/>
                          </a:endParaRPr>
                        </a:p>
                      </a:txBody>
                      <a:tcPr marL="12700" marR="12700" marT="1270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760822"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AT" sz="2400" b="1" i="1" u="none" strike="noStrike" noProof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AT" sz="2400" b="1" i="1" u="none" strike="noStrike" noProof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de-AT" sz="2400" b="1" i="1" u="none" strike="noStrike" noProof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24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charset="0"/>
                          </a:endParaRPr>
                        </a:p>
                      </a:txBody>
                      <a:tcPr marL="12700" marR="12700" marT="1270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AT" sz="2400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AT" sz="2400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de-AT" sz="2400" b="0" i="1" smtClean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AT" sz="2400" b="0" i="1" smtClean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1,</m:t>
                                        </m:r>
                                        <m:r>
                                          <a:rPr lang="de-AT" sz="2400" b="0" i="1" smtClean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𝑑</m:t>
                                        </m:r>
                                      </m:e>
                                      <m:sub>
                                        <m:r>
                                          <a:rPr lang="de-AT" sz="2400" b="0" i="1" smtClean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sub>
                                </m:sSub>
                              </m:oMath>
                            </m:oMathPara>
                          </a14:m>
                          <a:endParaRPr lang="en-GB" sz="24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charset="0"/>
                          </a:endParaRPr>
                        </a:p>
                      </a:txBody>
                      <a:tcPr marL="12700" marR="12700" marT="1270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AT" sz="2400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AT" sz="2400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de-AT" sz="2400" b="0" i="1" smtClean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AT" sz="2400" b="0" i="1" smtClean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2,</m:t>
                                        </m:r>
                                        <m:r>
                                          <a:rPr lang="de-AT" sz="2400" b="0" i="1" smtClean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𝑑</m:t>
                                        </m:r>
                                      </m:e>
                                      <m:sub>
                                        <m:r>
                                          <a:rPr lang="de-AT" sz="2400" b="0" i="1" smtClean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sub>
                                </m:sSub>
                              </m:oMath>
                            </m:oMathPara>
                          </a14:m>
                          <a:endParaRPr lang="en-GB" sz="24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charset="0"/>
                          </a:endParaRPr>
                        </a:p>
                      </a:txBody>
                      <a:tcPr marL="12700" marR="12700" marT="1270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AT" sz="2400" b="1" i="1" u="none" strike="noStrike" noProof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GB" sz="24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charset="0"/>
                          </a:endParaRPr>
                        </a:p>
                      </a:txBody>
                      <a:tcPr marL="12700" marR="12700" marT="1270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AT" sz="2400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AT" sz="2400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de-AT" sz="2400" b="0" i="1" smtClean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AT" sz="2400" b="0" i="1" smtClean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𝑙</m:t>
                                        </m:r>
                                        <m:r>
                                          <a:rPr lang="de-AT" sz="2400" b="0" i="1" smtClean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,</m:t>
                                        </m:r>
                                        <m:r>
                                          <a:rPr lang="de-AT" sz="2400" b="0" i="1" smtClean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𝑑</m:t>
                                        </m:r>
                                      </m:e>
                                      <m:sub>
                                        <m:r>
                                          <a:rPr lang="de-AT" sz="2400" b="0" i="1" smtClean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sub>
                                </m:sSub>
                              </m:oMath>
                            </m:oMathPara>
                          </a14:m>
                          <a:endParaRPr lang="en-GB" sz="24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charset="0"/>
                          </a:endParaRPr>
                        </a:p>
                      </a:txBody>
                      <a:tcPr marL="12700" marR="12700" marT="1270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760822"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AT" sz="2400" b="1" i="1" u="none" strike="noStrike" noProof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GB" sz="24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charset="0"/>
                          </a:endParaRPr>
                        </a:p>
                      </a:txBody>
                      <a:tcPr marL="12700" marR="12700" marT="1270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AT" sz="2400" b="1" i="1" u="none" strike="noStrike" noProof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GB" sz="24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charset="0"/>
                          </a:endParaRPr>
                        </a:p>
                      </a:txBody>
                      <a:tcPr marL="12700" marR="12700" marT="1270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AT" sz="2400" b="1" i="1" u="none" strike="noStrike" noProof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GB" sz="24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charset="0"/>
                          </a:endParaRPr>
                        </a:p>
                      </a:txBody>
                      <a:tcPr marL="12700" marR="12700" marT="1270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AT" sz="2400" b="1" i="1" u="none" strike="noStrike" noProof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GB" sz="24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charset="0"/>
                          </a:endParaRPr>
                        </a:p>
                      </a:txBody>
                      <a:tcPr marL="12700" marR="12700" marT="1270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AT" sz="2400" b="1" i="1" u="none" strike="noStrike" noProof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GB" sz="24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charset="0"/>
                          </a:endParaRPr>
                        </a:p>
                      </a:txBody>
                      <a:tcPr marL="12700" marR="12700" marT="1270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760822"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AT" sz="2400" b="1" i="1" u="none" strike="noStrike" noProof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AT" sz="2400" b="1" i="1" u="none" strike="noStrike" noProof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de-AT" sz="2400" b="1" i="1" u="none" strike="noStrike" noProof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charset="0"/>
                                      </a:rPr>
                                      <m:t>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24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charset="0"/>
                          </a:endParaRPr>
                        </a:p>
                      </a:txBody>
                      <a:tcPr marL="12700" marR="12700" marT="1270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AT" sz="2400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AT" sz="2400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de-AT" sz="2400" b="0" i="1" smtClean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AT" sz="2400" b="0" i="1" smtClean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1,</m:t>
                                        </m:r>
                                        <m:r>
                                          <a:rPr lang="de-AT" sz="2400" b="0" i="1" smtClean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𝑑</m:t>
                                        </m:r>
                                      </m:e>
                                      <m:sub>
                                        <m:r>
                                          <a:rPr lang="de-AT" sz="2400" b="0" i="1" smtClean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𝑚</m:t>
                                        </m:r>
                                      </m:sub>
                                    </m:sSub>
                                  </m:sub>
                                </m:sSub>
                              </m:oMath>
                            </m:oMathPara>
                          </a14:m>
                          <a:endParaRPr lang="en-GB" sz="24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charset="0"/>
                          </a:endParaRPr>
                        </a:p>
                      </a:txBody>
                      <a:tcPr marL="12700" marR="12700" marT="1270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AT" sz="2400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AT" sz="2400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de-AT" sz="2400" b="0" i="1" smtClean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AT" sz="2400" b="0" i="1" smtClean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2,</m:t>
                                        </m:r>
                                        <m:r>
                                          <a:rPr lang="de-AT" sz="2400" b="0" i="1" smtClean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𝑑</m:t>
                                        </m:r>
                                      </m:e>
                                      <m:sub>
                                        <m:r>
                                          <a:rPr lang="de-AT" sz="2400" b="0" i="1" smtClean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𝑚</m:t>
                                        </m:r>
                                      </m:sub>
                                    </m:sSub>
                                  </m:sub>
                                </m:sSub>
                              </m:oMath>
                            </m:oMathPara>
                          </a14:m>
                          <a:endParaRPr lang="en-GB" sz="24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charset="0"/>
                          </a:endParaRPr>
                        </a:p>
                      </a:txBody>
                      <a:tcPr marL="12700" marR="12700" marT="1270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AT" sz="2400" b="1" i="1" u="none" strike="noStrike" noProof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GB" sz="24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charset="0"/>
                          </a:endParaRPr>
                        </a:p>
                      </a:txBody>
                      <a:tcPr marL="12700" marR="12700" marT="1270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AT" sz="2400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AT" sz="2400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de-AT" sz="2400" b="0" i="1" smtClean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AT" sz="2400" b="0" i="1" smtClean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𝑙</m:t>
                                        </m:r>
                                        <m:r>
                                          <a:rPr lang="de-AT" sz="2400" b="0" i="1" smtClean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,</m:t>
                                        </m:r>
                                        <m:r>
                                          <a:rPr lang="de-AT" sz="2400" b="0" i="1" smtClean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𝑑</m:t>
                                        </m:r>
                                      </m:e>
                                      <m:sub>
                                        <m:r>
                                          <a:rPr lang="de-AT" sz="2400" b="0" i="1" smtClean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𝑚</m:t>
                                        </m:r>
                                      </m:sub>
                                    </m:sSub>
                                  </m:sub>
                                </m:sSub>
                              </m:oMath>
                            </m:oMathPara>
                          </a14:m>
                          <a:endParaRPr lang="en-GB" sz="24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charset="0"/>
                          </a:endParaRPr>
                        </a:p>
                      </a:txBody>
                      <a:tcPr marL="12700" marR="12700" marT="1270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el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2073051"/>
                  </p:ext>
                </p:extLst>
              </p:nvPr>
            </p:nvGraphicFramePr>
            <p:xfrm>
              <a:off x="1828800" y="2366912"/>
              <a:ext cx="5201372" cy="3576688"/>
            </p:xfrm>
            <a:graphic>
              <a:graphicData uri="http://schemas.openxmlformats.org/drawingml/2006/table">
                <a:tbl>
                  <a:tblPr/>
                  <a:tblGrid>
                    <a:gridCol w="686960"/>
                    <a:gridCol w="1220002"/>
                    <a:gridCol w="1333681"/>
                    <a:gridCol w="646788"/>
                    <a:gridCol w="1313941"/>
                  </a:tblGrid>
                  <a:tr h="533400">
                    <a:tc>
                      <a:txBody>
                        <a:bodyPr/>
                        <a:lstStyle/>
                        <a:p>
                          <a:pPr algn="ctr" fontAlgn="b"/>
                          <a:endParaRPr lang="en-GB" sz="2400" b="1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charset="0"/>
                          </a:endParaRPr>
                        </a:p>
                      </a:txBody>
                      <a:tcPr marL="12700" marR="12700" marT="1270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12700" marR="12700" marT="1270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57500" t="-1136" r="-271500" b="-5704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GB" sz="2400" b="1" i="0" u="none" strike="noStrike" noProof="0" dirty="0" smtClean="0">
                              <a:solidFill>
                                <a:srgbClr val="000000"/>
                              </a:solidFill>
                              <a:effectLst/>
                              <a:latin typeface="Calibri" charset="0"/>
                            </a:rPr>
                            <a:t>2</a:t>
                          </a:r>
                          <a:endParaRPr lang="en-GB" sz="2400" b="1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charset="0"/>
                          </a:endParaRPr>
                        </a:p>
                      </a:txBody>
                      <a:tcPr marL="12700" marR="12700" marT="1270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12700" marR="12700" marT="1270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503774" t="-1136" r="-205660" b="-5704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12700" marR="12700" marT="1270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296296" t="-1136" r="-926" b="-570455"/>
                          </a:stretch>
                        </a:blipFill>
                      </a:tcPr>
                    </a:tc>
                  </a:tr>
                  <a:tr h="760822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12700" marR="12700" marT="1270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770" t="-71774" r="-657522" b="-3048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12700" marR="12700" marT="1270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57500" t="-71774" r="-271500" b="-3048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12700" marR="12700" marT="1270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43836" t="-71774" r="-147945" b="-3048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12700" marR="12700" marT="1270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503774" t="-71774" r="-205660" b="-3048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12700" marR="12700" marT="1270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296296" t="-71774" r="-926" b="-304839"/>
                          </a:stretch>
                        </a:blipFill>
                      </a:tcPr>
                    </a:tc>
                  </a:tr>
                  <a:tr h="760822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12700" marR="12700" marT="1270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770" t="-170400" r="-657522" b="-2024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12700" marR="12700" marT="1270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57500" t="-170400" r="-271500" b="-2024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12700" marR="12700" marT="1270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43836" t="-170400" r="-147945" b="-2024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12700" marR="12700" marT="1270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503774" t="-170400" r="-205660" b="-2024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12700" marR="12700" marT="1270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296296" t="-170400" r="-926" b="-202400"/>
                          </a:stretch>
                        </a:blipFill>
                      </a:tcPr>
                    </a:tc>
                  </a:tr>
                  <a:tr h="760822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12700" marR="12700" marT="1270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770" t="-270400" r="-657522" b="-1024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12700" marR="12700" marT="1270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57500" t="-270400" r="-271500" b="-1024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12700" marR="12700" marT="1270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43836" t="-270400" r="-147945" b="-1024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12700" marR="12700" marT="1270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503774" t="-270400" r="-205660" b="-1024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12700" marR="12700" marT="1270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296296" t="-270400" r="-926" b="-102400"/>
                          </a:stretch>
                        </a:blipFill>
                      </a:tcPr>
                    </a:tc>
                  </a:tr>
                  <a:tr h="760822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12700" marR="12700" marT="1270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770" t="-370400" r="-657522" b="-24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12700" marR="12700" marT="1270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57500" t="-370400" r="-271500" b="-24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12700" marR="12700" marT="1270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43836" t="-370400" r="-147945" b="-24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12700" marR="12700" marT="1270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503774" t="-370400" r="-205660" b="-24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12700" marR="12700" marT="1270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296296" t="-370400" r="-926" b="-2400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Inhaltsplatzhalter 3"/>
              <p:cNvSpPr>
                <a:spLocks noGrp="1"/>
              </p:cNvSpPr>
              <p:nvPr>
                <p:ph idx="1"/>
              </p:nvPr>
            </p:nvSpPr>
            <p:spPr>
              <a:xfrm>
                <a:off x="533400" y="1219200"/>
                <a:ext cx="8137525" cy="1143000"/>
              </a:xfrm>
            </p:spPr>
            <p:txBody>
              <a:bodyPr/>
              <a:lstStyle/>
              <a:p>
                <a:r>
                  <a:rPr lang="en-GB" dirty="0" smtClean="0">
                    <a:latin typeface="Calibri" charset="0"/>
                    <a:ea typeface="Calibri" charset="0"/>
                    <a:cs typeface="Calibri" charset="0"/>
                  </a:rPr>
                  <a:t>General representation of </a:t>
                </a:r>
                <a14:m>
                  <m:oMath xmlns:m="http://schemas.openxmlformats.org/officeDocument/2006/math">
                    <m:r>
                      <a:rPr lang="de-AT" b="0" i="1" smtClean="0">
                        <a:latin typeface="Cambria Math" charset="0"/>
                        <a:ea typeface="Calibri" charset="0"/>
                        <a:cs typeface="Calibri" charset="0"/>
                      </a:rPr>
                      <m:t>𝑚</m:t>
                    </m:r>
                  </m:oMath>
                </a14:m>
                <a:r>
                  <a:rPr lang="en-GB" dirty="0" smtClean="0">
                    <a:latin typeface="Calibri" charset="0"/>
                    <a:ea typeface="Calibri" charset="0"/>
                    <a:cs typeface="Calibri" charset="0"/>
                  </a:rPr>
                  <a:t> documents</a:t>
                </a:r>
                <a14:m>
                  <m:oMath xmlns:m="http://schemas.openxmlformats.org/officeDocument/2006/math">
                    <m:r>
                      <a:rPr lang="de-AT" b="0" i="0" smtClean="0">
                        <a:latin typeface="Cambria Math" charset="0"/>
                        <a:ea typeface="Calibri" charset="0"/>
                        <a:cs typeface="Calibri" charset="0"/>
                      </a:rPr>
                      <m:t> </m:t>
                    </m:r>
                    <m:d>
                      <m:dPr>
                        <m:begChr m:val="{"/>
                        <m:endChr m:val="}"/>
                        <m:ctrlPr>
                          <a:rPr lang="de-AT" b="0" i="1" smtClean="0">
                            <a:latin typeface="Cambria Math" charset="0"/>
                            <a:ea typeface="Calibri" charset="0"/>
                            <a:cs typeface="Calibri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AT" b="0" i="1" smtClean="0">
                                <a:latin typeface="Cambria Math" charset="0"/>
                                <a:ea typeface="Calibri" charset="0"/>
                                <a:cs typeface="Calibri" charset="0"/>
                              </a:rPr>
                            </m:ctrlPr>
                          </m:sSubPr>
                          <m:e>
                            <m:r>
                              <a:rPr lang="de-AT" b="0" i="1" smtClean="0">
                                <a:latin typeface="Cambria Math" charset="0"/>
                                <a:ea typeface="Calibri" charset="0"/>
                                <a:cs typeface="Calibri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AT" b="0" i="1" smtClean="0">
                                <a:latin typeface="Cambria Math" charset="0"/>
                                <a:ea typeface="Calibri" charset="0"/>
                                <a:cs typeface="Calibri" charset="0"/>
                              </a:rPr>
                              <m:t>1</m:t>
                            </m:r>
                          </m:sub>
                        </m:sSub>
                        <m:r>
                          <a:rPr lang="de-AT" b="0" i="1" smtClean="0">
                            <a:latin typeface="Cambria Math" charset="0"/>
                            <a:ea typeface="Calibri" charset="0"/>
                            <a:cs typeface="Calibri" charset="0"/>
                          </a:rPr>
                          <m:t>,</m:t>
                        </m:r>
                        <m:sSub>
                          <m:sSubPr>
                            <m:ctrlPr>
                              <a:rPr lang="de-AT" b="0" i="1" smtClean="0">
                                <a:latin typeface="Cambria Math" charset="0"/>
                                <a:ea typeface="Calibri" charset="0"/>
                                <a:cs typeface="Calibri" charset="0"/>
                              </a:rPr>
                            </m:ctrlPr>
                          </m:sSubPr>
                          <m:e>
                            <m:r>
                              <a:rPr lang="de-AT" b="0" i="1" smtClean="0">
                                <a:latin typeface="Cambria Math" charset="0"/>
                                <a:ea typeface="Calibri" charset="0"/>
                                <a:cs typeface="Calibri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AT" b="0" i="1" smtClean="0">
                                <a:latin typeface="Cambria Math" charset="0"/>
                                <a:ea typeface="Calibri" charset="0"/>
                                <a:cs typeface="Calibri" charset="0"/>
                              </a:rPr>
                              <m:t>2</m:t>
                            </m:r>
                          </m:sub>
                        </m:sSub>
                        <m:r>
                          <a:rPr lang="de-AT" b="0" i="1" smtClean="0">
                            <a:latin typeface="Cambria Math" charset="0"/>
                            <a:ea typeface="Calibri" charset="0"/>
                            <a:cs typeface="Calibri" charset="0"/>
                          </a:rPr>
                          <m:t>,…,</m:t>
                        </m:r>
                        <m:sSub>
                          <m:sSubPr>
                            <m:ctrlPr>
                              <a:rPr lang="de-AT" b="0" i="1" smtClean="0">
                                <a:latin typeface="Cambria Math" charset="0"/>
                                <a:ea typeface="Calibri" charset="0"/>
                                <a:cs typeface="Calibri" charset="0"/>
                              </a:rPr>
                            </m:ctrlPr>
                          </m:sSubPr>
                          <m:e>
                            <m:r>
                              <a:rPr lang="de-AT" b="0" i="1" smtClean="0">
                                <a:latin typeface="Cambria Math" charset="0"/>
                                <a:ea typeface="Calibri" charset="0"/>
                                <a:cs typeface="Calibri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AT" b="0" i="1" smtClean="0">
                                <a:latin typeface="Cambria Math" charset="0"/>
                                <a:ea typeface="Calibri" charset="0"/>
                                <a:cs typeface="Calibri" charset="0"/>
                              </a:rPr>
                              <m:t>𝑚</m:t>
                            </m:r>
                          </m:sub>
                        </m:sSub>
                      </m:e>
                    </m:d>
                  </m:oMath>
                </a14:m>
                <a:r>
                  <a:rPr lang="de-AT" b="0" dirty="0" smtClean="0">
                    <a:latin typeface="Calibri" charset="0"/>
                    <a:ea typeface="Calibri" charset="0"/>
                    <a:cs typeface="Calibri" charset="0"/>
                  </a:rPr>
                  <a:t> with </a:t>
                </a:r>
                <a14:m>
                  <m:oMath xmlns:m="http://schemas.openxmlformats.org/officeDocument/2006/math">
                    <m:r>
                      <a:rPr lang="de-AT" b="0" i="1" smtClean="0">
                        <a:latin typeface="Cambria Math" charset="0"/>
                        <a:ea typeface="Calibri" charset="0"/>
                        <a:cs typeface="Calibri" charset="0"/>
                      </a:rPr>
                      <m:t>𝑙</m:t>
                    </m:r>
                  </m:oMath>
                </a14:m>
                <a:r>
                  <a:rPr lang="en-GB" dirty="0">
                    <a:latin typeface="Calibri" charset="0"/>
                    <a:ea typeface="Calibri" charset="0"/>
                    <a:cs typeface="Calibri" charset="0"/>
                  </a:rPr>
                  <a:t> </a:t>
                </a:r>
                <a:r>
                  <a:rPr lang="en-GB" dirty="0" smtClean="0">
                    <a:latin typeface="Calibri" charset="0"/>
                    <a:ea typeface="Calibri" charset="0"/>
                    <a:cs typeface="Calibri" charset="0"/>
                  </a:rPr>
                  <a:t>dimnesions</a:t>
                </a:r>
                <a:endParaRPr lang="de-AT" b="0" dirty="0" smtClean="0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</mc:Choice>
        <mc:Fallback xmlns="">
          <p:sp>
            <p:nvSpPr>
              <p:cNvPr id="4" name="Inhaltsplatzhalt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33400" y="1219200"/>
                <a:ext cx="8137525" cy="1143000"/>
              </a:xfrm>
              <a:blipFill rotWithShape="0">
                <a:blip r:embed="rId4"/>
                <a:stretch>
                  <a:fillRect l="-1049" t="-41489" r="-11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17155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400" dirty="0" smtClean="0"/>
              <a:t>Bag-Of-Words Representation</a:t>
            </a:r>
            <a:endParaRPr lang="en-GB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Inhaltsplatzhalter 3"/>
              <p:cNvSpPr>
                <a:spLocks noGrp="1"/>
              </p:cNvSpPr>
              <p:nvPr>
                <p:ph idx="1"/>
              </p:nvPr>
            </p:nvSpPr>
            <p:spPr>
              <a:xfrm>
                <a:off x="611188" y="1557338"/>
                <a:ext cx="8304212" cy="4464050"/>
              </a:xfrm>
            </p:spPr>
            <p:txBody>
              <a:bodyPr/>
              <a:lstStyle/>
              <a:p>
                <a:r>
                  <a:rPr lang="en-GB" dirty="0" smtClean="0">
                    <a:latin typeface="Calibri" charset="0"/>
                    <a:ea typeface="Calibri" charset="0"/>
                    <a:cs typeface="Calibri" charset="0"/>
                  </a:rPr>
                  <a:t>A common </a:t>
                </a:r>
                <a:r>
                  <a:rPr lang="en-GB" dirty="0" smtClean="0">
                    <a:latin typeface="Calibri" charset="0"/>
                    <a:ea typeface="Calibri" charset="0"/>
                    <a:cs typeface="Calibri" charset="0"/>
                  </a:rPr>
                  <a:t>document representation approach is considering </a:t>
                </a:r>
                <a:r>
                  <a:rPr lang="en-GB" dirty="0" smtClean="0">
                    <a:latin typeface="Calibri" charset="0"/>
                    <a:ea typeface="Calibri" charset="0"/>
                    <a:cs typeface="Calibri" charset="0"/>
                  </a:rPr>
                  <a:t>all the terms in the collection as features (dimensions)</a:t>
                </a:r>
              </a:p>
              <a:p>
                <a:endParaRPr lang="en-GB" dirty="0">
                  <a:latin typeface="Calibri" charset="0"/>
                  <a:ea typeface="Calibri" charset="0"/>
                  <a:cs typeface="Calibri" charset="0"/>
                </a:endParaRPr>
              </a:p>
              <a:p>
                <a:r>
                  <a:rPr lang="en-GB" dirty="0" smtClean="0">
                    <a:latin typeface="Calibri" charset="0"/>
                    <a:ea typeface="Calibri" charset="0"/>
                    <a:cs typeface="Calibri" charset="0"/>
                  </a:rPr>
                  <a:t>The value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  <a:ea typeface="Calibri" charset="0"/>
                            <a:cs typeface="Calibri" charset="0"/>
                          </a:rPr>
                        </m:ctrlPr>
                      </m:sSubPr>
                      <m:e>
                        <m:r>
                          <a:rPr lang="de-AT" i="1">
                            <a:latin typeface="Cambria Math" charset="0"/>
                            <a:ea typeface="Calibri" charset="0"/>
                            <a:cs typeface="Calibri" charset="0"/>
                          </a:rPr>
                          <m:t>𝑤</m:t>
                        </m:r>
                      </m:e>
                      <m:sub>
                        <m:r>
                          <a:rPr lang="de-AT" b="0" i="1" smtClean="0">
                            <a:latin typeface="Cambria Math" charset="0"/>
                            <a:ea typeface="Calibri" charset="0"/>
                            <a:cs typeface="Calibri" charset="0"/>
                          </a:rPr>
                          <m:t>𝑡</m:t>
                        </m:r>
                        <m:r>
                          <a:rPr lang="de-AT" i="1">
                            <a:latin typeface="Cambria Math" charset="0"/>
                            <a:ea typeface="Calibri" charset="0"/>
                            <a:cs typeface="Calibri" charset="0"/>
                          </a:rPr>
                          <m:t>,</m:t>
                        </m:r>
                        <m:r>
                          <a:rPr lang="de-AT" i="1">
                            <a:latin typeface="Cambria Math" charset="0"/>
                            <a:ea typeface="Calibri" charset="0"/>
                            <a:cs typeface="Calibri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GB" dirty="0" smtClean="0">
                    <a:latin typeface="Calibri" charset="0"/>
                    <a:ea typeface="Calibri" charset="0"/>
                    <a:cs typeface="Calibri" charset="0"/>
                  </a:rPr>
                  <a:t> can be defined by any term weighting method:</a:t>
                </a:r>
                <a:endParaRPr lang="en-GB" b="0" dirty="0" smtClean="0">
                  <a:latin typeface="Calibri" charset="0"/>
                  <a:ea typeface="Calibri" charset="0"/>
                  <a:cs typeface="Calibri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de-AT" sz="2400" b="0" i="1" smtClean="0">
                        <a:latin typeface="Cambria Math" charset="0"/>
                        <a:ea typeface="Calibri" charset="0"/>
                        <a:cs typeface="Calibri" charset="0"/>
                      </a:rPr>
                      <m:t>𝑡</m:t>
                    </m:r>
                    <m:sSub>
                      <m:sSubPr>
                        <m:ctrlPr>
                          <a:rPr lang="de-AT" sz="2400" b="0" i="1" smtClean="0">
                            <a:latin typeface="Cambria Math" charset="0"/>
                            <a:ea typeface="Calibri" charset="0"/>
                            <a:cs typeface="Calibri" charset="0"/>
                          </a:rPr>
                        </m:ctrlPr>
                      </m:sSubPr>
                      <m:e>
                        <m:r>
                          <a:rPr lang="de-AT" sz="2400" b="0" i="1" smtClean="0">
                            <a:latin typeface="Cambria Math" charset="0"/>
                            <a:ea typeface="Calibri" charset="0"/>
                            <a:cs typeface="Calibri" charset="0"/>
                          </a:rPr>
                          <m:t>𝑐</m:t>
                        </m:r>
                      </m:e>
                      <m:sub>
                        <m:r>
                          <a:rPr lang="de-AT" sz="2400" b="0" i="1" smtClean="0">
                            <a:latin typeface="Cambria Math" charset="0"/>
                            <a:ea typeface="Calibri" charset="0"/>
                            <a:cs typeface="Calibri" charset="0"/>
                          </a:rPr>
                          <m:t>𝑡</m:t>
                        </m:r>
                        <m:r>
                          <a:rPr lang="de-AT" sz="2400" b="0" i="1" smtClean="0">
                            <a:latin typeface="Cambria Math" charset="0"/>
                            <a:ea typeface="Calibri" charset="0"/>
                            <a:cs typeface="Calibri" charset="0"/>
                          </a:rPr>
                          <m:t>,</m:t>
                        </m:r>
                        <m:r>
                          <a:rPr lang="de-AT" sz="2400" b="0" i="1" smtClean="0">
                            <a:latin typeface="Cambria Math" charset="0"/>
                            <a:ea typeface="Calibri" charset="0"/>
                            <a:cs typeface="Calibri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GB" sz="2400" dirty="0" smtClean="0">
                    <a:latin typeface="Calibri" charset="0"/>
                    <a:ea typeface="Calibri" charset="0"/>
                    <a:cs typeface="Calibri" charset="0"/>
                  </a:rPr>
                  <a:t>		</a:t>
                </a:r>
                <a:r>
                  <a:rPr lang="en-GB" dirty="0" smtClean="0">
                    <a:latin typeface="Calibri" charset="0"/>
                    <a:ea typeface="Calibri" charset="0"/>
                    <a:cs typeface="Calibri" charset="0"/>
                  </a:rPr>
                  <a:t># of occurrence of term </a:t>
                </a:r>
                <a14:m>
                  <m:oMath xmlns:m="http://schemas.openxmlformats.org/officeDocument/2006/math">
                    <m:r>
                      <a:rPr lang="de-AT" i="1">
                        <a:latin typeface="Cambria Math" charset="0"/>
                        <a:ea typeface="Calibri" charset="0"/>
                        <a:cs typeface="Calibri" charset="0"/>
                      </a:rPr>
                      <m:t>𝑡</m:t>
                    </m:r>
                  </m:oMath>
                </a14:m>
                <a:r>
                  <a:rPr lang="en-GB" dirty="0" smtClean="0">
                    <a:latin typeface="Calibri" charset="0"/>
                    <a:ea typeface="Calibri" charset="0"/>
                    <a:cs typeface="Calibri" charset="0"/>
                  </a:rPr>
                  <a:t> in doc </a:t>
                </a:r>
                <a14:m>
                  <m:oMath xmlns:m="http://schemas.openxmlformats.org/officeDocument/2006/math">
                    <m:r>
                      <a:rPr lang="de-AT" b="0" i="1" smtClean="0">
                        <a:latin typeface="Cambria Math" charset="0"/>
                        <a:ea typeface="Calibri" charset="0"/>
                        <a:cs typeface="Calibri" charset="0"/>
                      </a:rPr>
                      <m:t>𝑑</m:t>
                    </m:r>
                  </m:oMath>
                </a14:m>
                <a:endParaRPr lang="en-GB" sz="2400" dirty="0" smtClean="0">
                  <a:latin typeface="Calibri" charset="0"/>
                  <a:ea typeface="Calibri" charset="0"/>
                  <a:cs typeface="Calibri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de-AT" sz="2400" i="1">
                        <a:latin typeface="Cambria Math" charset="0"/>
                        <a:ea typeface="Calibri" charset="0"/>
                        <a:cs typeface="Calibri" charset="0"/>
                      </a:rPr>
                      <m:t>𝑡</m:t>
                    </m:r>
                    <m:sSub>
                      <m:sSubPr>
                        <m:ctrlPr>
                          <a:rPr lang="de-AT" sz="2400" b="0" i="1" smtClean="0">
                            <a:latin typeface="Cambria Math" charset="0"/>
                            <a:ea typeface="Calibri" charset="0"/>
                            <a:cs typeface="Calibri" charset="0"/>
                          </a:rPr>
                        </m:ctrlPr>
                      </m:sSubPr>
                      <m:e>
                        <m:r>
                          <a:rPr lang="de-AT" sz="2400" b="0" i="1" smtClean="0">
                            <a:latin typeface="Cambria Math" charset="0"/>
                            <a:ea typeface="Calibri" charset="0"/>
                            <a:cs typeface="Calibri" charset="0"/>
                          </a:rPr>
                          <m:t>𝑓</m:t>
                        </m:r>
                      </m:e>
                      <m:sub>
                        <m:r>
                          <a:rPr lang="de-AT" sz="2400" b="0" i="1" smtClean="0">
                            <a:latin typeface="Cambria Math" charset="0"/>
                            <a:ea typeface="Calibri" charset="0"/>
                            <a:cs typeface="Calibri" charset="0"/>
                          </a:rPr>
                          <m:t>𝑡</m:t>
                        </m:r>
                        <m:r>
                          <a:rPr lang="de-AT" sz="2400" b="0" i="1" smtClean="0">
                            <a:latin typeface="Cambria Math" charset="0"/>
                            <a:ea typeface="Calibri" charset="0"/>
                            <a:cs typeface="Calibri" charset="0"/>
                          </a:rPr>
                          <m:t>,</m:t>
                        </m:r>
                        <m:r>
                          <a:rPr lang="de-AT" sz="2400" b="0" i="1" smtClean="0">
                            <a:latin typeface="Cambria Math" charset="0"/>
                            <a:ea typeface="Calibri" charset="0"/>
                            <a:cs typeface="Calibri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GB" sz="2400" dirty="0">
                    <a:latin typeface="Calibri" charset="0"/>
                    <a:ea typeface="Calibri" charset="0"/>
                    <a:cs typeface="Calibri" charset="0"/>
                  </a:rPr>
                  <a:t>	</a:t>
                </a:r>
                <a:r>
                  <a:rPr lang="en-GB" sz="2400" dirty="0" smtClean="0">
                    <a:latin typeface="Calibri" charset="0"/>
                    <a:ea typeface="Calibri" charset="0"/>
                    <a:cs typeface="Calibri" charset="0"/>
                  </a:rPr>
                  <a:t>	</a:t>
                </a:r>
                <a:r>
                  <a:rPr lang="en-GB" dirty="0" smtClean="0">
                    <a:latin typeface="Calibri" charset="0"/>
                    <a:ea typeface="Calibri" charset="0"/>
                    <a:cs typeface="Calibri" charset="0"/>
                  </a:rPr>
                  <a:t>term </a:t>
                </a:r>
                <a:r>
                  <a:rPr lang="en-GB" dirty="0">
                    <a:latin typeface="Calibri" charset="0"/>
                    <a:ea typeface="Calibri" charset="0"/>
                    <a:cs typeface="Calibri" charset="0"/>
                  </a:rPr>
                  <a:t>frequency of term </a:t>
                </a:r>
                <a14:m>
                  <m:oMath xmlns:m="http://schemas.openxmlformats.org/officeDocument/2006/math">
                    <m:r>
                      <a:rPr lang="de-AT" i="1">
                        <a:latin typeface="Cambria Math" charset="0"/>
                        <a:ea typeface="Calibri" charset="0"/>
                        <a:cs typeface="Calibri" charset="0"/>
                      </a:rPr>
                      <m:t>𝑡</m:t>
                    </m:r>
                  </m:oMath>
                </a14:m>
                <a:r>
                  <a:rPr lang="en-GB" dirty="0">
                    <a:latin typeface="Calibri" charset="0"/>
                    <a:ea typeface="Calibri" charset="0"/>
                    <a:cs typeface="Calibri" charset="0"/>
                  </a:rPr>
                  <a:t> in doc </a:t>
                </a:r>
                <a14:m>
                  <m:oMath xmlns:m="http://schemas.openxmlformats.org/officeDocument/2006/math">
                    <m:r>
                      <a:rPr lang="de-AT" i="1">
                        <a:latin typeface="Cambria Math" charset="0"/>
                        <a:ea typeface="Calibri" charset="0"/>
                        <a:cs typeface="Calibri" charset="0"/>
                      </a:rPr>
                      <m:t>𝑑</m:t>
                    </m:r>
                  </m:oMath>
                </a14:m>
                <a:endParaRPr lang="en-GB" sz="2400" dirty="0" smtClean="0">
                  <a:latin typeface="Calibri" charset="0"/>
                  <a:ea typeface="Calibri" charset="0"/>
                  <a:cs typeface="Calibri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de-AT" sz="2400" i="1">
                        <a:latin typeface="Cambria Math" charset="0"/>
                        <a:ea typeface="Calibri" charset="0"/>
                        <a:cs typeface="Calibri" charset="0"/>
                      </a:rPr>
                      <m:t>𝑡</m:t>
                    </m:r>
                    <m:sSub>
                      <m:sSubPr>
                        <m:ctrlPr>
                          <a:rPr lang="de-AT" sz="2400" i="1">
                            <a:latin typeface="Cambria Math" charset="0"/>
                            <a:ea typeface="Calibri" charset="0"/>
                            <a:cs typeface="Calibri" charset="0"/>
                          </a:rPr>
                        </m:ctrlPr>
                      </m:sSubPr>
                      <m:e>
                        <m:r>
                          <a:rPr lang="de-AT" sz="2400" i="1">
                            <a:latin typeface="Cambria Math" charset="0"/>
                            <a:ea typeface="Calibri" charset="0"/>
                            <a:cs typeface="Calibri" charset="0"/>
                          </a:rPr>
                          <m:t>𝑓</m:t>
                        </m:r>
                        <m:r>
                          <a:rPr lang="de-AT" sz="2400" b="0" i="1" smtClean="0">
                            <a:latin typeface="Cambria Math" charset="0"/>
                            <a:ea typeface="Calibri" charset="0"/>
                            <a:cs typeface="Calibri" charset="0"/>
                          </a:rPr>
                          <m:t>𝑖𝑑𝑓</m:t>
                        </m:r>
                      </m:e>
                      <m:sub>
                        <m:r>
                          <a:rPr lang="de-AT" sz="2400" b="0" i="1" smtClean="0">
                            <a:latin typeface="Cambria Math" charset="0"/>
                            <a:ea typeface="Calibri" charset="0"/>
                            <a:cs typeface="Calibri" charset="0"/>
                          </a:rPr>
                          <m:t>𝑡</m:t>
                        </m:r>
                        <m:r>
                          <a:rPr lang="de-AT" sz="2400" b="0" i="1" smtClean="0">
                            <a:latin typeface="Cambria Math" charset="0"/>
                            <a:ea typeface="Calibri" charset="0"/>
                            <a:cs typeface="Calibri" charset="0"/>
                          </a:rPr>
                          <m:t>,</m:t>
                        </m:r>
                        <m:r>
                          <a:rPr lang="de-AT" sz="2400" i="1">
                            <a:latin typeface="Cambria Math" charset="0"/>
                            <a:ea typeface="Calibri" charset="0"/>
                            <a:cs typeface="Calibri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GB" sz="2400" dirty="0" smtClean="0">
                    <a:latin typeface="Calibri" charset="0"/>
                    <a:ea typeface="Calibri" charset="0"/>
                    <a:cs typeface="Calibri" charset="0"/>
                  </a:rPr>
                  <a:t>		</a:t>
                </a:r>
                <a14:m>
                  <m:oMath xmlns:m="http://schemas.openxmlformats.org/officeDocument/2006/math">
                    <m:r>
                      <a:rPr lang="de-AT" i="1">
                        <a:latin typeface="Cambria Math" charset="0"/>
                        <a:ea typeface="Calibri" charset="0"/>
                        <a:cs typeface="Calibri" charset="0"/>
                      </a:rPr>
                      <m:t>𝑡</m:t>
                    </m:r>
                    <m:r>
                      <a:rPr lang="de-AT" b="0" i="1" smtClean="0">
                        <a:latin typeface="Cambria Math" charset="0"/>
                        <a:ea typeface="Calibri" charset="0"/>
                        <a:cs typeface="Calibri" charset="0"/>
                      </a:rPr>
                      <m:t>𝑓𝑖𝑑𝑓</m:t>
                    </m:r>
                  </m:oMath>
                </a14:m>
                <a:r>
                  <a:rPr lang="en-GB" dirty="0">
                    <a:latin typeface="Calibri" charset="0"/>
                    <a:ea typeface="Calibri" charset="0"/>
                    <a:cs typeface="Calibri" charset="0"/>
                  </a:rPr>
                  <a:t> </a:t>
                </a:r>
                <a:r>
                  <a:rPr lang="en-GB" dirty="0" smtClean="0">
                    <a:latin typeface="Calibri" charset="0"/>
                    <a:ea typeface="Calibri" charset="0"/>
                    <a:cs typeface="Calibri" charset="0"/>
                  </a:rPr>
                  <a:t>scoring of </a:t>
                </a:r>
                <a:r>
                  <a:rPr lang="en-GB" dirty="0">
                    <a:latin typeface="Calibri" charset="0"/>
                    <a:ea typeface="Calibri" charset="0"/>
                    <a:cs typeface="Calibri" charset="0"/>
                  </a:rPr>
                  <a:t>term </a:t>
                </a:r>
                <a14:m>
                  <m:oMath xmlns:m="http://schemas.openxmlformats.org/officeDocument/2006/math">
                    <m:r>
                      <a:rPr lang="de-AT" i="1">
                        <a:latin typeface="Cambria Math" charset="0"/>
                        <a:ea typeface="Calibri" charset="0"/>
                        <a:cs typeface="Calibri" charset="0"/>
                      </a:rPr>
                      <m:t>𝑡</m:t>
                    </m:r>
                  </m:oMath>
                </a14:m>
                <a:r>
                  <a:rPr lang="en-GB" dirty="0">
                    <a:latin typeface="Calibri" charset="0"/>
                    <a:ea typeface="Calibri" charset="0"/>
                    <a:cs typeface="Calibri" charset="0"/>
                  </a:rPr>
                  <a:t> in doc </a:t>
                </a:r>
                <a14:m>
                  <m:oMath xmlns:m="http://schemas.openxmlformats.org/officeDocument/2006/math">
                    <m:r>
                      <a:rPr lang="de-AT" i="1">
                        <a:latin typeface="Cambria Math" charset="0"/>
                        <a:ea typeface="Calibri" charset="0"/>
                        <a:cs typeface="Calibri" charset="0"/>
                      </a:rPr>
                      <m:t>𝑑</m:t>
                    </m:r>
                    <m:r>
                      <a:rPr lang="de-AT" i="1">
                        <a:latin typeface="Cambria Math" charset="0"/>
                        <a:ea typeface="Calibri" charset="0"/>
                        <a:cs typeface="Calibri" charset="0"/>
                      </a:rPr>
                      <m:t> </m:t>
                    </m:r>
                  </m:oMath>
                </a14:m>
                <a:endParaRPr lang="en-GB" sz="2400" dirty="0" smtClean="0">
                  <a:latin typeface="Calibri" charset="0"/>
                  <a:ea typeface="Calibri" charset="0"/>
                  <a:cs typeface="Calibri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de-AT" sz="2400" b="0" i="1" smtClean="0">
                        <a:latin typeface="Cambria Math" charset="0"/>
                        <a:ea typeface="Calibri" charset="0"/>
                        <a:cs typeface="Calibri" charset="0"/>
                      </a:rPr>
                      <m:t>𝐵𝑀</m:t>
                    </m:r>
                    <m:sSub>
                      <m:sSubPr>
                        <m:ctrlPr>
                          <a:rPr lang="de-AT" sz="2400" b="0" i="1" smtClean="0">
                            <a:latin typeface="Cambria Math" charset="0"/>
                            <a:ea typeface="Calibri" charset="0"/>
                            <a:cs typeface="Calibri" charset="0"/>
                          </a:rPr>
                        </m:ctrlPr>
                      </m:sSubPr>
                      <m:e>
                        <m:r>
                          <a:rPr lang="de-AT" sz="2400" b="0" i="1" smtClean="0">
                            <a:latin typeface="Cambria Math" charset="0"/>
                            <a:ea typeface="Calibri" charset="0"/>
                            <a:cs typeface="Calibri" charset="0"/>
                          </a:rPr>
                          <m:t>25</m:t>
                        </m:r>
                      </m:e>
                      <m:sub>
                        <m:r>
                          <a:rPr lang="de-AT" sz="2400" b="0" i="1" smtClean="0">
                            <a:latin typeface="Cambria Math" charset="0"/>
                            <a:ea typeface="Calibri" charset="0"/>
                            <a:cs typeface="Calibri" charset="0"/>
                          </a:rPr>
                          <m:t>𝑡</m:t>
                        </m:r>
                        <m:r>
                          <a:rPr lang="de-AT" sz="2400" b="0" i="1" smtClean="0">
                            <a:latin typeface="Cambria Math" charset="0"/>
                            <a:ea typeface="Calibri" charset="0"/>
                            <a:cs typeface="Calibri" charset="0"/>
                          </a:rPr>
                          <m:t>,</m:t>
                        </m:r>
                        <m:r>
                          <a:rPr lang="de-AT" sz="2400" b="0" i="1" smtClean="0">
                            <a:latin typeface="Cambria Math" charset="0"/>
                            <a:ea typeface="Calibri" charset="0"/>
                            <a:cs typeface="Calibri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GB" sz="2400" dirty="0" smtClean="0">
                    <a:latin typeface="Calibri" charset="0"/>
                    <a:ea typeface="Calibri" charset="0"/>
                    <a:cs typeface="Calibri" charset="0"/>
                  </a:rPr>
                  <a:t>	</a:t>
                </a:r>
                <a14:m>
                  <m:oMath xmlns:m="http://schemas.openxmlformats.org/officeDocument/2006/math">
                    <m:r>
                      <a:rPr lang="de-AT" b="0" i="1" smtClean="0">
                        <a:latin typeface="Cambria Math" charset="0"/>
                        <a:ea typeface="Calibri" charset="0"/>
                        <a:cs typeface="Calibri" charset="0"/>
                      </a:rPr>
                      <m:t>𝐵𝑀</m:t>
                    </m:r>
                    <m:r>
                      <a:rPr lang="de-AT" b="0" i="1" smtClean="0">
                        <a:latin typeface="Cambria Math" charset="0"/>
                        <a:ea typeface="Calibri" charset="0"/>
                        <a:cs typeface="Calibri" charset="0"/>
                      </a:rPr>
                      <m:t>25</m:t>
                    </m:r>
                  </m:oMath>
                </a14:m>
                <a:r>
                  <a:rPr lang="en-GB" dirty="0">
                    <a:latin typeface="Calibri" charset="0"/>
                    <a:ea typeface="Calibri" charset="0"/>
                    <a:cs typeface="Calibri" charset="0"/>
                  </a:rPr>
                  <a:t> scoring</a:t>
                </a:r>
                <a:r>
                  <a:rPr lang="en-GB" dirty="0" smtClean="0">
                    <a:latin typeface="Calibri" charset="0"/>
                    <a:ea typeface="Calibri" charset="0"/>
                    <a:cs typeface="Calibri" charset="0"/>
                  </a:rPr>
                  <a:t> </a:t>
                </a:r>
                <a:r>
                  <a:rPr lang="en-GB" dirty="0">
                    <a:latin typeface="Calibri" charset="0"/>
                    <a:ea typeface="Calibri" charset="0"/>
                    <a:cs typeface="Calibri" charset="0"/>
                  </a:rPr>
                  <a:t>of term </a:t>
                </a:r>
                <a14:m>
                  <m:oMath xmlns:m="http://schemas.openxmlformats.org/officeDocument/2006/math">
                    <m:r>
                      <a:rPr lang="de-AT" i="1">
                        <a:latin typeface="Cambria Math" charset="0"/>
                        <a:ea typeface="Calibri" charset="0"/>
                        <a:cs typeface="Calibri" charset="0"/>
                      </a:rPr>
                      <m:t>𝑡</m:t>
                    </m:r>
                  </m:oMath>
                </a14:m>
                <a:r>
                  <a:rPr lang="en-GB" dirty="0">
                    <a:latin typeface="Calibri" charset="0"/>
                    <a:ea typeface="Calibri" charset="0"/>
                    <a:cs typeface="Calibri" charset="0"/>
                  </a:rPr>
                  <a:t> in doc </a:t>
                </a:r>
                <a14:m>
                  <m:oMath xmlns:m="http://schemas.openxmlformats.org/officeDocument/2006/math">
                    <m:r>
                      <a:rPr lang="de-AT" i="1">
                        <a:latin typeface="Cambria Math" charset="0"/>
                        <a:ea typeface="Calibri" charset="0"/>
                        <a:cs typeface="Calibri" charset="0"/>
                      </a:rPr>
                      <m:t>𝑑</m:t>
                    </m:r>
                    <m:r>
                      <a:rPr lang="de-AT" i="1">
                        <a:latin typeface="Cambria Math" charset="0"/>
                        <a:ea typeface="Calibri" charset="0"/>
                        <a:cs typeface="Calibri" charset="0"/>
                      </a:rPr>
                      <m:t> </m:t>
                    </m:r>
                  </m:oMath>
                </a14:m>
                <a:r>
                  <a:rPr lang="en-GB" sz="2400" dirty="0">
                    <a:latin typeface="Calibri" charset="0"/>
                    <a:ea typeface="Calibri" charset="0"/>
                    <a:cs typeface="Calibri" charset="0"/>
                  </a:rPr>
                  <a:t>	</a:t>
                </a:r>
              </a:p>
              <a:p>
                <a:pPr lvl="1"/>
                <a:endParaRPr lang="en-GB" dirty="0" smtClean="0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</mc:Choice>
        <mc:Fallback>
          <p:sp>
            <p:nvSpPr>
              <p:cNvPr id="4" name="Inhaltsplatzhalt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1188" y="1557338"/>
                <a:ext cx="8304212" cy="4464050"/>
              </a:xfrm>
              <a:blipFill rotWithShape="0">
                <a:blip r:embed="rId3"/>
                <a:stretch>
                  <a:fillRect l="-954" t="-1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33512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400" dirty="0"/>
              <a:t>Bag-Of-Words Representation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el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93495426"/>
                  </p:ext>
                </p:extLst>
              </p:nvPr>
            </p:nvGraphicFramePr>
            <p:xfrm>
              <a:off x="1828800" y="2366912"/>
              <a:ext cx="5201372" cy="3576688"/>
            </p:xfrm>
            <a:graphic>
              <a:graphicData uri="http://schemas.openxmlformats.org/drawingml/2006/table">
                <a:tbl>
                  <a:tblPr/>
                  <a:tblGrid>
                    <a:gridCol w="686960"/>
                    <a:gridCol w="1220002"/>
                    <a:gridCol w="1333681"/>
                    <a:gridCol w="646788"/>
                    <a:gridCol w="1313941"/>
                  </a:tblGrid>
                  <a:tr h="533400">
                    <a:tc>
                      <a:txBody>
                        <a:bodyPr/>
                        <a:lstStyle/>
                        <a:p>
                          <a:pPr algn="ctr" fontAlgn="b"/>
                          <a:endParaRPr lang="en-GB" sz="2400" b="1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charset="0"/>
                          </a:endParaRPr>
                        </a:p>
                      </a:txBody>
                      <a:tcPr marL="12700" marR="12700" marT="1270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AT" sz="2400" b="1" i="1" u="none" strike="noStrike" noProof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AT" sz="2400" b="1" i="1" u="none" strike="noStrike" noProof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charset="0"/>
                                      </a:rPr>
                                      <m:t>𝒕</m:t>
                                    </m:r>
                                  </m:e>
                                  <m:sub>
                                    <m:r>
                                      <a:rPr lang="de-AT" sz="2400" b="1" i="1" u="none" strike="noStrike" noProof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2400" b="1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charset="0"/>
                          </a:endParaRPr>
                        </a:p>
                      </a:txBody>
                      <a:tcPr marL="12700" marR="12700" marT="1270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AT" sz="2400" b="1" i="1" u="none" strike="noStrike" noProof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AT" sz="2400" b="1" i="1" u="none" strike="noStrike" noProof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charset="0"/>
                                      </a:rPr>
                                      <m:t>𝒕</m:t>
                                    </m:r>
                                  </m:e>
                                  <m:sub>
                                    <m:r>
                                      <a:rPr lang="de-AT" sz="2400" b="1" i="1" u="none" strike="noStrike" noProof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2400" b="1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charset="0"/>
                          </a:endParaRPr>
                        </a:p>
                      </a:txBody>
                      <a:tcPr marL="12700" marR="12700" marT="1270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AT" sz="2400" b="1" i="1" u="none" strike="noStrike" noProof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GB" sz="2400" b="1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charset="0"/>
                          </a:endParaRPr>
                        </a:p>
                      </a:txBody>
                      <a:tcPr marL="12700" marR="12700" marT="1270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AT" sz="2400" b="1" i="1" u="none" strike="noStrike" noProof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AT" sz="2400" b="1" i="1" u="none" strike="noStrike" noProof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charset="0"/>
                                      </a:rPr>
                                      <m:t>𝒕</m:t>
                                    </m:r>
                                  </m:e>
                                  <m:sub>
                                    <m:r>
                                      <a:rPr lang="de-AT" sz="2400" b="1" i="1" u="none" strike="noStrike" noProof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charset="0"/>
                                      </a:rPr>
                                      <m:t>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2400" b="1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charset="0"/>
                          </a:endParaRPr>
                        </a:p>
                      </a:txBody>
                      <a:tcPr marL="12700" marR="12700" marT="1270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760822"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AT" sz="2400" b="1" i="1" u="none" strike="noStrike" noProof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AT" sz="2400" b="1" i="1" u="none" strike="noStrike" noProof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de-AT" sz="2400" b="1" i="1" u="none" strike="noStrike" noProof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24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charset="0"/>
                          </a:endParaRPr>
                        </a:p>
                      </a:txBody>
                      <a:tcPr marL="12700" marR="12700" marT="1270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AT" sz="2400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AT" sz="2400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de-AT" sz="2400" b="0" i="1" smtClean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</m:ctrlPr>
                                      </m:sSubPr>
                                      <m:e>
                                        <m:sSub>
                                          <m:sSubPr>
                                            <m:ctrlPr>
                                              <a:rPr lang="de-AT" sz="2400" b="0" i="1" smtClean="0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AT" sz="2400" b="0" i="1" smtClean="0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𝑡</m:t>
                                            </m:r>
                                          </m:e>
                                          <m:sub>
                                            <m:r>
                                              <a:rPr lang="de-AT" sz="2400" b="0" i="1" smtClean="0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r>
                                          <a:rPr lang="de-AT" sz="2400" b="0" i="1" smtClean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,</m:t>
                                        </m:r>
                                        <m:r>
                                          <a:rPr lang="de-AT" sz="2400" b="0" i="1" smtClean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𝑑</m:t>
                                        </m:r>
                                      </m:e>
                                      <m:sub>
                                        <m:r>
                                          <a:rPr lang="de-AT" sz="2400" b="0" i="1" smtClean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sub>
                                </m:sSub>
                              </m:oMath>
                            </m:oMathPara>
                          </a14:m>
                          <a:endParaRPr lang="en-GB" sz="24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charset="0"/>
                          </a:endParaRPr>
                        </a:p>
                      </a:txBody>
                      <a:tcPr marL="12700" marR="12700" marT="1270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AT" sz="2400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AT" sz="2400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de-AT" sz="2400" b="0" i="1" smtClean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</m:ctrlPr>
                                      </m:sSubPr>
                                      <m:e>
                                        <m:sSub>
                                          <m:sSubPr>
                                            <m:ctrlPr>
                                              <a:rPr lang="de-AT" sz="2400" b="0" i="1" smtClean="0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AT" sz="2400" b="0" i="1" smtClean="0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𝑡</m:t>
                                            </m:r>
                                          </m:e>
                                          <m:sub>
                                            <m:r>
                                              <a:rPr lang="de-AT" sz="2400" b="0" i="1" smtClean="0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r>
                                          <a:rPr lang="de-AT" sz="2400" b="0" i="1" smtClean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,</m:t>
                                        </m:r>
                                        <m:r>
                                          <a:rPr lang="de-AT" sz="2400" b="0" i="1" smtClean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𝑑</m:t>
                                        </m:r>
                                      </m:e>
                                      <m:sub>
                                        <m:r>
                                          <a:rPr lang="de-AT" sz="2400" b="0" i="1" smtClean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sub>
                                </m:sSub>
                              </m:oMath>
                            </m:oMathPara>
                          </a14:m>
                          <a:endParaRPr lang="en-GB" sz="24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charset="0"/>
                          </a:endParaRPr>
                        </a:p>
                      </a:txBody>
                      <a:tcPr marL="12700" marR="12700" marT="1270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AT" sz="2400" b="1" i="1" u="none" strike="noStrike" noProof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GB" sz="24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charset="0"/>
                          </a:endParaRPr>
                        </a:p>
                      </a:txBody>
                      <a:tcPr marL="12700" marR="12700" marT="1270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AT" sz="2400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AT" sz="2400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de-AT" sz="2400" b="0" i="1" smtClean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</m:ctrlPr>
                                      </m:sSubPr>
                                      <m:e>
                                        <m:sSub>
                                          <m:sSubPr>
                                            <m:ctrlPr>
                                              <a:rPr lang="de-AT" sz="2400" b="0" i="1" smtClean="0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AT" sz="2400" b="0" i="1" smtClean="0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𝑡</m:t>
                                            </m:r>
                                          </m:e>
                                          <m:sub>
                                            <m:r>
                                              <a:rPr lang="de-AT" sz="2400" b="0" i="1" smtClean="0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𝑛</m:t>
                                            </m:r>
                                          </m:sub>
                                        </m:sSub>
                                        <m:r>
                                          <a:rPr lang="de-AT" sz="2400" b="0" i="1" smtClean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,</m:t>
                                        </m:r>
                                        <m:r>
                                          <a:rPr lang="de-AT" sz="2400" b="0" i="1" smtClean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𝑑</m:t>
                                        </m:r>
                                      </m:e>
                                      <m:sub>
                                        <m:r>
                                          <a:rPr lang="de-AT" sz="2400" b="0" i="1" smtClean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sub>
                                </m:sSub>
                              </m:oMath>
                            </m:oMathPara>
                          </a14:m>
                          <a:endParaRPr lang="en-GB" sz="24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charset="0"/>
                          </a:endParaRPr>
                        </a:p>
                      </a:txBody>
                      <a:tcPr marL="12700" marR="12700" marT="1270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760822"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AT" sz="2400" b="1" i="1" u="none" strike="noStrike" noProof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AT" sz="2400" b="1" i="1" u="none" strike="noStrike" noProof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de-AT" sz="2400" b="1" i="1" u="none" strike="noStrike" noProof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24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charset="0"/>
                          </a:endParaRPr>
                        </a:p>
                      </a:txBody>
                      <a:tcPr marL="12700" marR="12700" marT="1270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AT" sz="2400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AT" sz="2400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de-AT" sz="2400" b="0" i="1" smtClean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</m:ctrlPr>
                                      </m:sSubPr>
                                      <m:e>
                                        <m:sSub>
                                          <m:sSubPr>
                                            <m:ctrlPr>
                                              <a:rPr lang="de-AT" sz="2400" b="0" i="1" smtClean="0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AT" sz="2400" b="0" i="1" smtClean="0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𝑡</m:t>
                                            </m:r>
                                          </m:e>
                                          <m:sub>
                                            <m:r>
                                              <a:rPr lang="de-AT" sz="2400" b="0" i="1" smtClean="0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r>
                                          <a:rPr lang="de-AT" sz="2400" b="0" i="1" smtClean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,</m:t>
                                        </m:r>
                                        <m:r>
                                          <a:rPr lang="de-AT" sz="2400" b="0" i="1" smtClean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𝑑</m:t>
                                        </m:r>
                                      </m:e>
                                      <m:sub>
                                        <m:r>
                                          <a:rPr lang="de-AT" sz="2400" b="0" i="1" smtClean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sub>
                                </m:sSub>
                              </m:oMath>
                            </m:oMathPara>
                          </a14:m>
                          <a:endParaRPr lang="en-GB" sz="24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charset="0"/>
                          </a:endParaRPr>
                        </a:p>
                      </a:txBody>
                      <a:tcPr marL="12700" marR="12700" marT="1270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AT" sz="2400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AT" sz="2400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de-AT" sz="2400" b="0" i="1" smtClean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</m:ctrlPr>
                                      </m:sSubPr>
                                      <m:e>
                                        <m:sSub>
                                          <m:sSubPr>
                                            <m:ctrlPr>
                                              <a:rPr lang="de-AT" sz="2400" b="0" i="1" smtClean="0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AT" sz="2400" b="0" i="1" smtClean="0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𝑡</m:t>
                                            </m:r>
                                          </m:e>
                                          <m:sub>
                                            <m:r>
                                              <a:rPr lang="de-AT" sz="2400" b="0" i="1" smtClean="0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r>
                                          <a:rPr lang="de-AT" sz="2400" b="0" i="1" smtClean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,</m:t>
                                        </m:r>
                                        <m:r>
                                          <a:rPr lang="de-AT" sz="2400" b="0" i="1" smtClean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𝑑</m:t>
                                        </m:r>
                                      </m:e>
                                      <m:sub>
                                        <m:r>
                                          <a:rPr lang="de-AT" sz="2400" b="0" i="1" smtClean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sub>
                                </m:sSub>
                              </m:oMath>
                            </m:oMathPara>
                          </a14:m>
                          <a:endParaRPr lang="en-GB" sz="24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charset="0"/>
                          </a:endParaRPr>
                        </a:p>
                      </a:txBody>
                      <a:tcPr marL="12700" marR="12700" marT="1270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AT" sz="2400" b="1" i="1" u="none" strike="noStrike" noProof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GB" sz="24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charset="0"/>
                          </a:endParaRPr>
                        </a:p>
                      </a:txBody>
                      <a:tcPr marL="12700" marR="12700" marT="1270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AT" sz="2400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AT" sz="2400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de-AT" sz="2400" b="0" i="1" smtClean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</m:ctrlPr>
                                      </m:sSubPr>
                                      <m:e>
                                        <m:sSub>
                                          <m:sSubPr>
                                            <m:ctrlPr>
                                              <a:rPr lang="de-AT" sz="2400" b="0" i="1" smtClean="0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AT" sz="2400" b="0" i="1" smtClean="0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𝑡</m:t>
                                            </m:r>
                                          </m:e>
                                          <m:sub>
                                            <m:r>
                                              <a:rPr lang="de-AT" sz="2400" b="0" i="1" smtClean="0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𝑛</m:t>
                                            </m:r>
                                          </m:sub>
                                        </m:sSub>
                                        <m:r>
                                          <a:rPr lang="de-AT" sz="2400" b="0" i="1" smtClean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,</m:t>
                                        </m:r>
                                        <m:r>
                                          <a:rPr lang="de-AT" sz="2400" b="0" i="1" smtClean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𝑑</m:t>
                                        </m:r>
                                      </m:e>
                                      <m:sub>
                                        <m:r>
                                          <a:rPr lang="de-AT" sz="2400" b="0" i="1" smtClean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sub>
                                </m:sSub>
                              </m:oMath>
                            </m:oMathPara>
                          </a14:m>
                          <a:endParaRPr lang="en-GB" sz="24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charset="0"/>
                          </a:endParaRPr>
                        </a:p>
                      </a:txBody>
                      <a:tcPr marL="12700" marR="12700" marT="1270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760822"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AT" sz="2400" b="1" i="1" u="none" strike="noStrike" noProof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GB" sz="24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charset="0"/>
                          </a:endParaRPr>
                        </a:p>
                      </a:txBody>
                      <a:tcPr marL="12700" marR="12700" marT="1270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AT" sz="2400" b="1" i="1" u="none" strike="noStrike" noProof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GB" sz="24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charset="0"/>
                          </a:endParaRPr>
                        </a:p>
                      </a:txBody>
                      <a:tcPr marL="12700" marR="12700" marT="1270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AT" sz="2400" b="1" i="1" u="none" strike="noStrike" noProof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GB" sz="24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charset="0"/>
                          </a:endParaRPr>
                        </a:p>
                      </a:txBody>
                      <a:tcPr marL="12700" marR="12700" marT="1270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AT" sz="2400" b="1" i="1" u="none" strike="noStrike" noProof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GB" sz="24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charset="0"/>
                          </a:endParaRPr>
                        </a:p>
                      </a:txBody>
                      <a:tcPr marL="12700" marR="12700" marT="1270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AT" sz="2400" b="1" i="1" u="none" strike="noStrike" noProof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GB" sz="24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charset="0"/>
                          </a:endParaRPr>
                        </a:p>
                      </a:txBody>
                      <a:tcPr marL="12700" marR="12700" marT="1270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760822"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AT" sz="2400" b="1" i="1" u="none" strike="noStrike" noProof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AT" sz="2400" b="1" i="1" u="none" strike="noStrike" noProof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de-AT" sz="2400" b="1" i="1" u="none" strike="noStrike" noProof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charset="0"/>
                                      </a:rPr>
                                      <m:t>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24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charset="0"/>
                          </a:endParaRPr>
                        </a:p>
                      </a:txBody>
                      <a:tcPr marL="12700" marR="12700" marT="1270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AT" sz="2400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AT" sz="2400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de-AT" sz="2400" b="0" i="1" smtClean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</m:ctrlPr>
                                      </m:sSubPr>
                                      <m:e>
                                        <m:sSub>
                                          <m:sSubPr>
                                            <m:ctrlPr>
                                              <a:rPr lang="de-AT" sz="2400" b="0" i="1" smtClean="0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AT" sz="2400" b="0" i="1" smtClean="0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𝑡</m:t>
                                            </m:r>
                                          </m:e>
                                          <m:sub>
                                            <m:r>
                                              <a:rPr lang="de-AT" sz="2400" b="0" i="1" smtClean="0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r>
                                          <a:rPr lang="de-AT" sz="2400" b="0" i="1" smtClean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,</m:t>
                                        </m:r>
                                        <m:r>
                                          <a:rPr lang="de-AT" sz="2400" b="0" i="1" smtClean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𝑑</m:t>
                                        </m:r>
                                      </m:e>
                                      <m:sub>
                                        <m:r>
                                          <a:rPr lang="de-AT" sz="2400" b="0" i="1" smtClean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𝑚</m:t>
                                        </m:r>
                                      </m:sub>
                                    </m:sSub>
                                  </m:sub>
                                </m:sSub>
                              </m:oMath>
                            </m:oMathPara>
                          </a14:m>
                          <a:endParaRPr lang="en-GB" sz="24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charset="0"/>
                          </a:endParaRPr>
                        </a:p>
                      </a:txBody>
                      <a:tcPr marL="12700" marR="12700" marT="1270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AT" sz="2400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AT" sz="2400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de-AT" sz="2400" b="0" i="1" smtClean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</m:ctrlPr>
                                      </m:sSubPr>
                                      <m:e>
                                        <m:sSub>
                                          <m:sSubPr>
                                            <m:ctrlPr>
                                              <a:rPr lang="de-AT" sz="2400" b="0" i="1" smtClean="0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AT" sz="2400" b="0" i="1" smtClean="0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𝑡</m:t>
                                            </m:r>
                                          </m:e>
                                          <m:sub>
                                            <m:r>
                                              <a:rPr lang="de-AT" sz="2400" b="0" i="1" smtClean="0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r>
                                          <a:rPr lang="de-AT" sz="2400" b="0" i="1" smtClean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,</m:t>
                                        </m:r>
                                        <m:r>
                                          <a:rPr lang="de-AT" sz="2400" b="0" i="1" smtClean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𝑑</m:t>
                                        </m:r>
                                      </m:e>
                                      <m:sub>
                                        <m:r>
                                          <a:rPr lang="de-AT" sz="2400" b="0" i="1" smtClean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𝑚</m:t>
                                        </m:r>
                                      </m:sub>
                                    </m:sSub>
                                  </m:sub>
                                </m:sSub>
                              </m:oMath>
                            </m:oMathPara>
                          </a14:m>
                          <a:endParaRPr lang="en-GB" sz="24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charset="0"/>
                          </a:endParaRPr>
                        </a:p>
                      </a:txBody>
                      <a:tcPr marL="12700" marR="12700" marT="1270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AT" sz="2400" b="1" i="1" u="none" strike="noStrike" noProof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GB" sz="24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charset="0"/>
                          </a:endParaRPr>
                        </a:p>
                      </a:txBody>
                      <a:tcPr marL="12700" marR="12700" marT="1270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AT" sz="2400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AT" sz="2400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de-AT" sz="2400" b="0" i="1" smtClean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</m:ctrlPr>
                                      </m:sSubPr>
                                      <m:e>
                                        <m:sSub>
                                          <m:sSubPr>
                                            <m:ctrlPr>
                                              <a:rPr lang="de-AT" sz="2400" b="0" i="1" smtClean="0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AT" sz="2400" b="0" i="1" smtClean="0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𝑡</m:t>
                                            </m:r>
                                          </m:e>
                                          <m:sub>
                                            <m:r>
                                              <a:rPr lang="de-AT" sz="2400" b="0" i="1" smtClean="0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𝑛</m:t>
                                            </m:r>
                                          </m:sub>
                                        </m:sSub>
                                        <m:r>
                                          <a:rPr lang="de-AT" sz="2400" b="0" i="1" smtClean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,</m:t>
                                        </m:r>
                                        <m:r>
                                          <a:rPr lang="de-AT" sz="2400" b="0" i="1" smtClean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𝑑</m:t>
                                        </m:r>
                                      </m:e>
                                      <m:sub>
                                        <m:r>
                                          <a:rPr lang="de-AT" sz="2400" b="0" i="1" smtClean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𝑚</m:t>
                                        </m:r>
                                      </m:sub>
                                    </m:sSub>
                                  </m:sub>
                                </m:sSub>
                              </m:oMath>
                            </m:oMathPara>
                          </a14:m>
                          <a:endParaRPr lang="en-GB" sz="24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charset="0"/>
                          </a:endParaRPr>
                        </a:p>
                      </a:txBody>
                      <a:tcPr marL="12700" marR="12700" marT="1270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el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93495426"/>
                  </p:ext>
                </p:extLst>
              </p:nvPr>
            </p:nvGraphicFramePr>
            <p:xfrm>
              <a:off x="1828800" y="2366912"/>
              <a:ext cx="5201372" cy="3576688"/>
            </p:xfrm>
            <a:graphic>
              <a:graphicData uri="http://schemas.openxmlformats.org/drawingml/2006/table">
                <a:tbl>
                  <a:tblPr/>
                  <a:tblGrid>
                    <a:gridCol w="686960"/>
                    <a:gridCol w="1220002"/>
                    <a:gridCol w="1333681"/>
                    <a:gridCol w="646788"/>
                    <a:gridCol w="1313941"/>
                  </a:tblGrid>
                  <a:tr h="533400">
                    <a:tc>
                      <a:txBody>
                        <a:bodyPr/>
                        <a:lstStyle/>
                        <a:p>
                          <a:pPr algn="ctr" fontAlgn="b"/>
                          <a:endParaRPr lang="en-GB" sz="2400" b="1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charset="0"/>
                          </a:endParaRPr>
                        </a:p>
                      </a:txBody>
                      <a:tcPr marL="12700" marR="12700" marT="1270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12700" marR="12700" marT="1270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57500" t="-1136" r="-271500" b="-5704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12700" marR="12700" marT="1270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43836" t="-1136" r="-147945" b="-5704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12700" marR="12700" marT="1270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503774" t="-1136" r="-205660" b="-5704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12700" marR="12700" marT="1270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296296" t="-1136" r="-926" b="-570455"/>
                          </a:stretch>
                        </a:blipFill>
                      </a:tcPr>
                    </a:tc>
                  </a:tr>
                  <a:tr h="760822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12700" marR="12700" marT="1270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770" t="-71774" r="-657522" b="-3048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12700" marR="12700" marT="1270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57500" t="-71774" r="-271500" b="-3048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12700" marR="12700" marT="1270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43836" t="-71774" r="-147945" b="-3048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12700" marR="12700" marT="1270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503774" t="-71774" r="-205660" b="-3048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12700" marR="12700" marT="1270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296296" t="-71774" r="-926" b="-304839"/>
                          </a:stretch>
                        </a:blipFill>
                      </a:tcPr>
                    </a:tc>
                  </a:tr>
                  <a:tr h="760822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12700" marR="12700" marT="1270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770" t="-170400" r="-657522" b="-2024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12700" marR="12700" marT="1270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57500" t="-170400" r="-271500" b="-2024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12700" marR="12700" marT="1270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43836" t="-170400" r="-147945" b="-2024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12700" marR="12700" marT="1270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503774" t="-170400" r="-205660" b="-2024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12700" marR="12700" marT="1270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296296" t="-170400" r="-926" b="-202400"/>
                          </a:stretch>
                        </a:blipFill>
                      </a:tcPr>
                    </a:tc>
                  </a:tr>
                  <a:tr h="760822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12700" marR="12700" marT="1270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770" t="-270400" r="-657522" b="-1024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12700" marR="12700" marT="1270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57500" t="-270400" r="-271500" b="-1024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12700" marR="12700" marT="1270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43836" t="-270400" r="-147945" b="-1024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12700" marR="12700" marT="1270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503774" t="-270400" r="-205660" b="-1024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12700" marR="12700" marT="1270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296296" t="-270400" r="-926" b="-102400"/>
                          </a:stretch>
                        </a:blipFill>
                      </a:tcPr>
                    </a:tc>
                  </a:tr>
                  <a:tr h="760822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12700" marR="12700" marT="1270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770" t="-370400" r="-657522" b="-24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12700" marR="12700" marT="1270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57500" t="-370400" r="-271500" b="-24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12700" marR="12700" marT="1270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43836" t="-370400" r="-147945" b="-24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12700" marR="12700" marT="1270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503774" t="-370400" r="-205660" b="-24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12700" marR="12700" marT="1270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296296" t="-370400" r="-926" b="-2400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Inhaltsplatzhalter 3"/>
              <p:cNvSpPr>
                <a:spLocks noGrp="1"/>
              </p:cNvSpPr>
              <p:nvPr>
                <p:ph idx="1"/>
              </p:nvPr>
            </p:nvSpPr>
            <p:spPr>
              <a:xfrm>
                <a:off x="533400" y="1219200"/>
                <a:ext cx="8137525" cy="1143000"/>
              </a:xfrm>
            </p:spPr>
            <p:txBody>
              <a:bodyPr/>
              <a:lstStyle/>
              <a:p>
                <a:r>
                  <a:rPr lang="en-GB" dirty="0" smtClean="0">
                    <a:latin typeface="Calibri" charset="0"/>
                    <a:ea typeface="Calibri" charset="0"/>
                    <a:cs typeface="Calibri" charset="0"/>
                  </a:rPr>
                  <a:t>Bag-of-word representation of </a:t>
                </a:r>
                <a14:m>
                  <m:oMath xmlns:m="http://schemas.openxmlformats.org/officeDocument/2006/math">
                    <m:r>
                      <a:rPr lang="de-AT" b="0" i="1" smtClean="0">
                        <a:latin typeface="Cambria Math" charset="0"/>
                        <a:ea typeface="Calibri" charset="0"/>
                        <a:cs typeface="Calibri" charset="0"/>
                      </a:rPr>
                      <m:t>𝑚</m:t>
                    </m:r>
                  </m:oMath>
                </a14:m>
                <a:r>
                  <a:rPr lang="en-GB" dirty="0" smtClean="0">
                    <a:latin typeface="Calibri" charset="0"/>
                    <a:ea typeface="Calibri" charset="0"/>
                    <a:cs typeface="Calibri" charset="0"/>
                  </a:rPr>
                  <a:t> documents</a:t>
                </a:r>
                <a14:m>
                  <m:oMath xmlns:m="http://schemas.openxmlformats.org/officeDocument/2006/math">
                    <m:r>
                      <a:rPr lang="de-AT" b="0" i="0" smtClean="0">
                        <a:latin typeface="Cambria Math" charset="0"/>
                        <a:ea typeface="Calibri" charset="0"/>
                        <a:cs typeface="Calibri" charset="0"/>
                      </a:rPr>
                      <m:t> </m:t>
                    </m:r>
                    <m:d>
                      <m:dPr>
                        <m:begChr m:val="{"/>
                        <m:endChr m:val="}"/>
                        <m:ctrlPr>
                          <a:rPr lang="de-AT" b="0" i="1" smtClean="0">
                            <a:latin typeface="Cambria Math" charset="0"/>
                            <a:ea typeface="Calibri" charset="0"/>
                            <a:cs typeface="Calibri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AT" b="0" i="1" smtClean="0">
                                <a:latin typeface="Cambria Math" charset="0"/>
                                <a:ea typeface="Calibri" charset="0"/>
                                <a:cs typeface="Calibri" charset="0"/>
                              </a:rPr>
                            </m:ctrlPr>
                          </m:sSubPr>
                          <m:e>
                            <m:r>
                              <a:rPr lang="de-AT" b="0" i="1" smtClean="0">
                                <a:latin typeface="Cambria Math" charset="0"/>
                                <a:ea typeface="Calibri" charset="0"/>
                                <a:cs typeface="Calibri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AT" b="0" i="1" smtClean="0">
                                <a:latin typeface="Cambria Math" charset="0"/>
                                <a:ea typeface="Calibri" charset="0"/>
                                <a:cs typeface="Calibri" charset="0"/>
                              </a:rPr>
                              <m:t>1</m:t>
                            </m:r>
                          </m:sub>
                        </m:sSub>
                        <m:r>
                          <a:rPr lang="de-AT" b="0" i="1" smtClean="0">
                            <a:latin typeface="Cambria Math" charset="0"/>
                            <a:ea typeface="Calibri" charset="0"/>
                            <a:cs typeface="Calibri" charset="0"/>
                          </a:rPr>
                          <m:t>,</m:t>
                        </m:r>
                        <m:sSub>
                          <m:sSubPr>
                            <m:ctrlPr>
                              <a:rPr lang="de-AT" b="0" i="1" smtClean="0">
                                <a:latin typeface="Cambria Math" charset="0"/>
                                <a:ea typeface="Calibri" charset="0"/>
                                <a:cs typeface="Calibri" charset="0"/>
                              </a:rPr>
                            </m:ctrlPr>
                          </m:sSubPr>
                          <m:e>
                            <m:r>
                              <a:rPr lang="de-AT" b="0" i="1" smtClean="0">
                                <a:latin typeface="Cambria Math" charset="0"/>
                                <a:ea typeface="Calibri" charset="0"/>
                                <a:cs typeface="Calibri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AT" b="0" i="1" smtClean="0">
                                <a:latin typeface="Cambria Math" charset="0"/>
                                <a:ea typeface="Calibri" charset="0"/>
                                <a:cs typeface="Calibri" charset="0"/>
                              </a:rPr>
                              <m:t>2</m:t>
                            </m:r>
                          </m:sub>
                        </m:sSub>
                        <m:r>
                          <a:rPr lang="de-AT" b="0" i="1" smtClean="0">
                            <a:latin typeface="Cambria Math" charset="0"/>
                            <a:ea typeface="Calibri" charset="0"/>
                            <a:cs typeface="Calibri" charset="0"/>
                          </a:rPr>
                          <m:t>,…,</m:t>
                        </m:r>
                        <m:sSub>
                          <m:sSubPr>
                            <m:ctrlPr>
                              <a:rPr lang="de-AT" b="0" i="1" smtClean="0">
                                <a:latin typeface="Cambria Math" charset="0"/>
                                <a:ea typeface="Calibri" charset="0"/>
                                <a:cs typeface="Calibri" charset="0"/>
                              </a:rPr>
                            </m:ctrlPr>
                          </m:sSubPr>
                          <m:e>
                            <m:r>
                              <a:rPr lang="de-AT" b="0" i="1" smtClean="0">
                                <a:latin typeface="Cambria Math" charset="0"/>
                                <a:ea typeface="Calibri" charset="0"/>
                                <a:cs typeface="Calibri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de-AT" b="0" i="1" smtClean="0">
                                <a:latin typeface="Cambria Math" charset="0"/>
                                <a:ea typeface="Calibri" charset="0"/>
                                <a:cs typeface="Calibri" charset="0"/>
                              </a:rPr>
                              <m:t>𝑚</m:t>
                            </m:r>
                          </m:sub>
                        </m:sSub>
                      </m:e>
                    </m:d>
                  </m:oMath>
                </a14:m>
                <a:r>
                  <a:rPr lang="de-AT" b="0" dirty="0" smtClean="0">
                    <a:latin typeface="Calibri" charset="0"/>
                    <a:ea typeface="Calibri" charset="0"/>
                    <a:cs typeface="Calibri" charset="0"/>
                  </a:rPr>
                  <a:t>  with </a:t>
                </a:r>
                <a14:m>
                  <m:oMath xmlns:m="http://schemas.openxmlformats.org/officeDocument/2006/math">
                    <m:r>
                      <a:rPr lang="de-AT" i="1">
                        <a:latin typeface="Cambria Math" charset="0"/>
                        <a:ea typeface="Verdana" charset="0"/>
                        <a:cs typeface="Verdana" charset="0"/>
                      </a:rPr>
                      <m:t>{</m:t>
                    </m:r>
                    <m:sSub>
                      <m:sSubPr>
                        <m:ctrlPr>
                          <a:rPr lang="de-AT" i="1">
                            <a:latin typeface="Cambria Math" charset="0"/>
                            <a:ea typeface="Verdana" charset="0"/>
                            <a:cs typeface="Verdana" charset="0"/>
                          </a:rPr>
                        </m:ctrlPr>
                      </m:sSubPr>
                      <m:e>
                        <m:r>
                          <a:rPr lang="de-AT" i="1">
                            <a:latin typeface="Cambria Math" charset="0"/>
                            <a:ea typeface="Verdana" charset="0"/>
                            <a:cs typeface="Verdana" charset="0"/>
                          </a:rPr>
                          <m:t>𝑡</m:t>
                        </m:r>
                      </m:e>
                      <m:sub>
                        <m:r>
                          <a:rPr lang="de-AT" i="1">
                            <a:latin typeface="Cambria Math" charset="0"/>
                            <a:ea typeface="Verdana" charset="0"/>
                            <a:cs typeface="Verdana" charset="0"/>
                          </a:rPr>
                          <m:t>1</m:t>
                        </m:r>
                      </m:sub>
                    </m:sSub>
                    <m:r>
                      <a:rPr lang="de-AT" i="1">
                        <a:latin typeface="Cambria Math" charset="0"/>
                        <a:ea typeface="Verdana" charset="0"/>
                        <a:cs typeface="Verdana" charset="0"/>
                      </a:rPr>
                      <m:t>,</m:t>
                    </m:r>
                    <m:sSub>
                      <m:sSubPr>
                        <m:ctrlPr>
                          <a:rPr lang="de-AT" i="1">
                            <a:latin typeface="Cambria Math" charset="0"/>
                            <a:ea typeface="Verdana" charset="0"/>
                            <a:cs typeface="Verdana" charset="0"/>
                          </a:rPr>
                        </m:ctrlPr>
                      </m:sSubPr>
                      <m:e>
                        <m:r>
                          <a:rPr lang="de-AT" i="1">
                            <a:latin typeface="Cambria Math" charset="0"/>
                            <a:ea typeface="Verdana" charset="0"/>
                            <a:cs typeface="Verdana" charset="0"/>
                          </a:rPr>
                          <m:t>𝑡</m:t>
                        </m:r>
                      </m:e>
                      <m:sub>
                        <m:r>
                          <a:rPr lang="de-AT" i="1">
                            <a:latin typeface="Cambria Math" charset="0"/>
                            <a:ea typeface="Verdana" charset="0"/>
                            <a:cs typeface="Verdana" charset="0"/>
                          </a:rPr>
                          <m:t>2</m:t>
                        </m:r>
                      </m:sub>
                    </m:sSub>
                    <m:r>
                      <a:rPr lang="de-AT" i="1">
                        <a:latin typeface="Cambria Math" charset="0"/>
                        <a:ea typeface="Verdana" charset="0"/>
                        <a:cs typeface="Verdana" charset="0"/>
                      </a:rPr>
                      <m:t>,…,</m:t>
                    </m:r>
                    <m:sSub>
                      <m:sSubPr>
                        <m:ctrlPr>
                          <a:rPr lang="de-AT" i="1">
                            <a:latin typeface="Cambria Math" charset="0"/>
                            <a:ea typeface="Verdana" charset="0"/>
                            <a:cs typeface="Verdana" charset="0"/>
                          </a:rPr>
                        </m:ctrlPr>
                      </m:sSubPr>
                      <m:e>
                        <m:r>
                          <a:rPr lang="de-AT" i="1">
                            <a:latin typeface="Cambria Math" charset="0"/>
                            <a:ea typeface="Verdana" charset="0"/>
                            <a:cs typeface="Verdana" charset="0"/>
                          </a:rPr>
                          <m:t>𝑡</m:t>
                        </m:r>
                      </m:e>
                      <m:sub>
                        <m:r>
                          <a:rPr lang="de-AT" i="1">
                            <a:latin typeface="Cambria Math" charset="0"/>
                            <a:ea typeface="Verdana" charset="0"/>
                            <a:cs typeface="Verdana" charset="0"/>
                          </a:rPr>
                          <m:t>𝑛</m:t>
                        </m:r>
                      </m:sub>
                    </m:sSub>
                    <m:r>
                      <a:rPr lang="de-AT" i="1">
                        <a:latin typeface="Cambria Math" charset="0"/>
                        <a:ea typeface="Verdana" charset="0"/>
                        <a:cs typeface="Verdana" charset="0"/>
                      </a:rPr>
                      <m:t>}</m:t>
                    </m:r>
                  </m:oMath>
                </a14:m>
                <a:r>
                  <a:rPr lang="en-GB" dirty="0" smtClean="0">
                    <a:latin typeface="Calibri" charset="0"/>
                    <a:ea typeface="Calibri" charset="0"/>
                    <a:cs typeface="Calibri" charset="0"/>
                  </a:rPr>
                  <a:t> terms in the collection.</a:t>
                </a:r>
                <a:endParaRPr lang="de-AT" b="0" dirty="0" smtClean="0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</mc:Choice>
        <mc:Fallback xmlns="">
          <p:sp>
            <p:nvSpPr>
              <p:cNvPr id="4" name="Inhaltsplatzhalt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33400" y="1219200"/>
                <a:ext cx="8137525" cy="1143000"/>
              </a:xfrm>
              <a:blipFill rotWithShape="0">
                <a:blip r:embed="rId4"/>
                <a:stretch>
                  <a:fillRect l="-1049" t="-414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78813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>
          <a:xfrm>
            <a:off x="611188" y="990600"/>
            <a:ext cx="8380412" cy="673100"/>
          </a:xfrm>
        </p:spPr>
        <p:txBody>
          <a:bodyPr/>
          <a:lstStyle/>
          <a:p>
            <a:pPr marL="0" indent="0">
              <a:buNone/>
            </a:pPr>
            <a:r>
              <a:rPr lang="en-GB" dirty="0" smtClean="0">
                <a:latin typeface="Calibri" charset="0"/>
                <a:ea typeface="Calibri" charset="0"/>
                <a:cs typeface="Calibri" charset="0"/>
              </a:rPr>
              <a:t>Sentiment of banks’ reports towards risk</a:t>
            </a:r>
            <a:r>
              <a:rPr lang="en-GB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GB" dirty="0" smtClean="0">
                <a:latin typeface="Calibri" charset="0"/>
                <a:ea typeface="Calibri" charset="0"/>
                <a:cs typeface="Calibri" charset="0"/>
              </a:rPr>
              <a:t>in economy </a:t>
            </a:r>
            <a:r>
              <a:rPr lang="en-GB" sz="1800" dirty="0" smtClean="0">
                <a:latin typeface="Calibri" charset="0"/>
                <a:ea typeface="Calibri" charset="0"/>
                <a:cs typeface="Calibri" charset="0"/>
              </a:rPr>
              <a:t>[6]</a:t>
            </a:r>
            <a:endParaRPr lang="en-GB" sz="1800" dirty="0"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739900"/>
            <a:ext cx="8496300" cy="4737100"/>
          </a:xfrm>
          <a:prstGeom prst="rect">
            <a:avLst/>
          </a:prstGeom>
        </p:spPr>
      </p:pic>
      <p:pic>
        <p:nvPicPr>
          <p:cNvPr id="5" name="Bild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1803400"/>
            <a:ext cx="8547100" cy="482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848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Problem Definition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>
          <a:xfrm>
            <a:off x="611188" y="1557338"/>
            <a:ext cx="8380412" cy="4464050"/>
          </a:xfrm>
        </p:spPr>
        <p:txBody>
          <a:bodyPr/>
          <a:lstStyle/>
          <a:p>
            <a:r>
              <a:rPr lang="en-GB" sz="2800" dirty="0" smtClean="0">
                <a:latin typeface="Calibri" charset="0"/>
                <a:ea typeface="Calibri" charset="0"/>
                <a:cs typeface="Calibri" charset="0"/>
              </a:rPr>
              <a:t>Given the document representations, estimate/quantify their sentiments.</a:t>
            </a:r>
          </a:p>
          <a:p>
            <a:endParaRPr lang="en-GB" sz="2800" dirty="0" smtClean="0">
              <a:latin typeface="Calibri" charset="0"/>
              <a:ea typeface="Calibri" charset="0"/>
              <a:cs typeface="Calibri" charset="0"/>
            </a:endParaRPr>
          </a:p>
          <a:p>
            <a:r>
              <a:rPr lang="en-GB" sz="2800" dirty="0" smtClean="0">
                <a:latin typeface="Calibri" charset="0"/>
                <a:ea typeface="Calibri" charset="0"/>
                <a:cs typeface="Calibri" charset="0"/>
              </a:rPr>
              <a:t>Possible sentiment (target) values:</a:t>
            </a:r>
          </a:p>
          <a:p>
            <a:pPr lvl="1"/>
            <a:r>
              <a:rPr lang="en-GB" sz="2400" dirty="0">
                <a:latin typeface="Calibri" charset="0"/>
                <a:ea typeface="Calibri" charset="0"/>
                <a:cs typeface="Calibri" charset="0"/>
              </a:rPr>
              <a:t>[</a:t>
            </a:r>
            <a:r>
              <a:rPr lang="en-GB" sz="2400" dirty="0" smtClean="0">
                <a:latin typeface="Calibri" charset="0"/>
                <a:ea typeface="Calibri" charset="0"/>
                <a:cs typeface="Calibri" charset="0"/>
              </a:rPr>
              <a:t>-1, 0, 1] </a:t>
            </a:r>
            <a:r>
              <a:rPr lang="en-GB" sz="2400" dirty="0">
                <a:latin typeface="Calibri" charset="0"/>
                <a:ea typeface="Calibri" charset="0"/>
                <a:cs typeface="Calibri" charset="0"/>
                <a:sym typeface="Wingdings"/>
              </a:rPr>
              <a:t></a:t>
            </a:r>
            <a:r>
              <a:rPr lang="en-GB" sz="2400" dirty="0" smtClean="0">
                <a:latin typeface="Calibri" charset="0"/>
                <a:ea typeface="Calibri" charset="0"/>
                <a:cs typeface="Calibri" charset="0"/>
              </a:rPr>
              <a:t> [negative, neutral, positive] </a:t>
            </a:r>
          </a:p>
          <a:p>
            <a:pPr lvl="2"/>
            <a:r>
              <a:rPr lang="en-GB" sz="2200" dirty="0" smtClean="0">
                <a:latin typeface="Calibri" charset="0"/>
                <a:ea typeface="Calibri" charset="0"/>
                <a:cs typeface="Calibri" charset="0"/>
              </a:rPr>
              <a:t>classification problem</a:t>
            </a:r>
          </a:p>
          <a:p>
            <a:pPr lvl="1"/>
            <a:r>
              <a:rPr lang="en-GB" sz="2400" dirty="0" smtClean="0">
                <a:latin typeface="Calibri" charset="0"/>
                <a:ea typeface="Calibri" charset="0"/>
                <a:cs typeface="Calibri" charset="0"/>
              </a:rPr>
              <a:t>[-2, -1, 0, 1, 2] </a:t>
            </a:r>
            <a:r>
              <a:rPr lang="en-GB" sz="2400" dirty="0">
                <a:latin typeface="Calibri" charset="0"/>
                <a:ea typeface="Calibri" charset="0"/>
                <a:cs typeface="Calibri" charset="0"/>
                <a:sym typeface="Wingdings"/>
              </a:rPr>
              <a:t></a:t>
            </a:r>
            <a:r>
              <a:rPr lang="en-GB" sz="2400" dirty="0" smtClean="0">
                <a:latin typeface="Calibri" charset="0"/>
                <a:ea typeface="Calibri" charset="0"/>
                <a:cs typeface="Calibri" charset="0"/>
              </a:rPr>
              <a:t> [very neg., neg., neutral, pos., very pos.] </a:t>
            </a:r>
            <a:endParaRPr lang="en-GB" sz="2400" dirty="0" smtClean="0">
              <a:latin typeface="Calibri" charset="0"/>
              <a:ea typeface="Calibri" charset="0"/>
              <a:cs typeface="Calibri" charset="0"/>
              <a:sym typeface="Wingdings"/>
            </a:endParaRPr>
          </a:p>
          <a:p>
            <a:pPr lvl="2"/>
            <a:r>
              <a:rPr lang="en-GB" sz="2200" dirty="0" smtClean="0">
                <a:latin typeface="Calibri" charset="0"/>
                <a:ea typeface="Calibri" charset="0"/>
                <a:cs typeface="Calibri" charset="0"/>
                <a:sym typeface="Wingdings"/>
              </a:rPr>
              <a:t>either </a:t>
            </a:r>
            <a:r>
              <a:rPr lang="en-GB" sz="2200" dirty="0" smtClean="0">
                <a:latin typeface="Calibri" charset="0"/>
                <a:ea typeface="Calibri" charset="0"/>
                <a:cs typeface="Calibri" charset="0"/>
              </a:rPr>
              <a:t>classification or regression problem</a:t>
            </a:r>
          </a:p>
          <a:p>
            <a:pPr lvl="1"/>
            <a:r>
              <a:rPr lang="en-GB" sz="2400" dirty="0" smtClean="0">
                <a:latin typeface="Calibri" charset="0"/>
                <a:ea typeface="Calibri" charset="0"/>
                <a:cs typeface="Calibri" charset="0"/>
              </a:rPr>
              <a:t>Decimal numbers e.g. the stock price of a stock</a:t>
            </a:r>
          </a:p>
          <a:p>
            <a:pPr lvl="2"/>
            <a:r>
              <a:rPr lang="en-GB" sz="2200" dirty="0" smtClean="0">
                <a:latin typeface="Calibri" charset="0"/>
                <a:ea typeface="Calibri" charset="0"/>
                <a:cs typeface="Calibri" charset="0"/>
                <a:sym typeface="Wingdings"/>
              </a:rPr>
              <a:t>regression problem</a:t>
            </a:r>
            <a:endParaRPr lang="en-GB" sz="2200" dirty="0"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7298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400" dirty="0" smtClean="0"/>
              <a:t>Unsupervised Sentiment Analysis</a:t>
            </a:r>
            <a:endParaRPr lang="en-GB" sz="2400" dirty="0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>
          <a:xfrm>
            <a:off x="611188" y="1328738"/>
            <a:ext cx="8137525" cy="5148262"/>
          </a:xfrm>
        </p:spPr>
        <p:txBody>
          <a:bodyPr/>
          <a:lstStyle/>
          <a:p>
            <a:r>
              <a:rPr lang="en-GB" sz="2800" dirty="0" smtClean="0">
                <a:latin typeface="Calibri" charset="0"/>
                <a:ea typeface="Calibri" charset="0"/>
                <a:cs typeface="Calibri" charset="0"/>
              </a:rPr>
              <a:t>We don’t have any beforehand knowledge about the sentiment of the document (</a:t>
            </a:r>
            <a:r>
              <a:rPr lang="en-GB" sz="2800" dirty="0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no judged/annotated data</a:t>
            </a:r>
            <a:r>
              <a:rPr lang="en-GB" sz="2800" dirty="0" smtClean="0">
                <a:latin typeface="Calibri" charset="0"/>
                <a:ea typeface="Calibri" charset="0"/>
                <a:cs typeface="Calibri" charset="0"/>
              </a:rPr>
              <a:t>)</a:t>
            </a:r>
          </a:p>
          <a:p>
            <a:endParaRPr lang="en-GB" sz="2800" dirty="0" smtClean="0">
              <a:latin typeface="Calibri" charset="0"/>
              <a:ea typeface="Calibri" charset="0"/>
              <a:cs typeface="Calibri" charset="0"/>
            </a:endParaRPr>
          </a:p>
          <a:p>
            <a:r>
              <a:rPr lang="en-GB" sz="2800" dirty="0" smtClean="0">
                <a:latin typeface="Calibri" charset="0"/>
                <a:ea typeface="Calibri" charset="0"/>
                <a:cs typeface="Calibri" charset="0"/>
              </a:rPr>
              <a:t>The unsupervised approach uses the representations </a:t>
            </a:r>
            <a:r>
              <a:rPr lang="en-GB" sz="2800" dirty="0">
                <a:latin typeface="Calibri" charset="0"/>
                <a:ea typeface="Calibri" charset="0"/>
                <a:cs typeface="Calibri" charset="0"/>
              </a:rPr>
              <a:t>of </a:t>
            </a:r>
            <a:r>
              <a:rPr lang="en-GB" sz="2800" dirty="0" smtClean="0">
                <a:latin typeface="Calibri" charset="0"/>
                <a:ea typeface="Calibri" charset="0"/>
                <a:cs typeface="Calibri" charset="0"/>
              </a:rPr>
              <a:t>the documents together with a </a:t>
            </a:r>
            <a:r>
              <a:rPr lang="en-GB" sz="2800" dirty="0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lexicon</a:t>
            </a:r>
            <a:r>
              <a:rPr lang="en-GB" sz="2800" dirty="0" smtClean="0">
                <a:latin typeface="Calibri" charset="0"/>
                <a:ea typeface="Calibri" charset="0"/>
                <a:cs typeface="Calibri" charset="0"/>
              </a:rPr>
              <a:t> to estimate their sentiments.</a:t>
            </a:r>
          </a:p>
          <a:p>
            <a:endParaRPr lang="en-GB" sz="2800" dirty="0">
              <a:latin typeface="Calibri" charset="0"/>
              <a:ea typeface="Calibri" charset="0"/>
              <a:cs typeface="Calibri" charset="0"/>
            </a:endParaRPr>
          </a:p>
          <a:p>
            <a:r>
              <a:rPr lang="en-GB" sz="2800" dirty="0" smtClean="0">
                <a:latin typeface="Calibri" charset="0"/>
                <a:ea typeface="Calibri" charset="0"/>
                <a:cs typeface="Calibri" charset="0"/>
              </a:rPr>
              <a:t>Lexicon is a list of terms with </a:t>
            </a:r>
            <a:r>
              <a:rPr lang="en-GB" sz="2800" dirty="0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sentiment scores</a:t>
            </a:r>
            <a:r>
              <a:rPr lang="en-GB" sz="2800" dirty="0" smtClean="0">
                <a:latin typeface="Calibri" charset="0"/>
                <a:ea typeface="Calibri" charset="0"/>
                <a:cs typeface="Calibri" charset="0"/>
              </a:rPr>
              <a:t> or </a:t>
            </a:r>
            <a:r>
              <a:rPr lang="en-GB" sz="2800" dirty="0" smtClean="0">
                <a:latin typeface="Calibri" charset="0"/>
                <a:ea typeface="Calibri" charset="0"/>
                <a:cs typeface="Calibri" charset="0"/>
              </a:rPr>
              <a:t>terms categorized </a:t>
            </a:r>
            <a:r>
              <a:rPr lang="en-GB" sz="2800" dirty="0" smtClean="0">
                <a:latin typeface="Calibri" charset="0"/>
                <a:ea typeface="Calibri" charset="0"/>
                <a:cs typeface="Calibri" charset="0"/>
              </a:rPr>
              <a:t>in different </a:t>
            </a:r>
            <a:r>
              <a:rPr lang="en-GB" sz="2800" dirty="0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sentiment groups </a:t>
            </a:r>
            <a:r>
              <a:rPr lang="en-GB" sz="2800" dirty="0">
                <a:latin typeface="Calibri" charset="0"/>
                <a:ea typeface="Calibri" charset="0"/>
                <a:cs typeface="Calibri" charset="0"/>
              </a:rPr>
              <a:t>(positive, negative, etc.).</a:t>
            </a:r>
            <a:endParaRPr lang="en-GB" sz="2800" dirty="0" smtClean="0"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4496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400" dirty="0" smtClean="0"/>
              <a:t>Sample Sentiment Lexicons</a:t>
            </a:r>
            <a:endParaRPr lang="en-GB" sz="2400" dirty="0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>
          <a:xfrm>
            <a:off x="228600" y="1295400"/>
            <a:ext cx="8839200" cy="4464050"/>
          </a:xfrm>
        </p:spPr>
        <p:txBody>
          <a:bodyPr/>
          <a:lstStyle/>
          <a:p>
            <a:r>
              <a:rPr lang="en-GB" dirty="0" err="1" smtClean="0">
                <a:latin typeface="Calibri" charset="0"/>
                <a:ea typeface="Calibri" charset="0"/>
                <a:cs typeface="Calibri" charset="0"/>
              </a:rPr>
              <a:t>SentiWordNet</a:t>
            </a:r>
            <a:endParaRPr lang="en-GB" dirty="0" smtClean="0">
              <a:latin typeface="Calibri" charset="0"/>
              <a:ea typeface="Calibri" charset="0"/>
              <a:cs typeface="Calibri" charset="0"/>
            </a:endParaRPr>
          </a:p>
          <a:p>
            <a:pPr lvl="1"/>
            <a:r>
              <a:rPr lang="en-GB" dirty="0" smtClean="0">
                <a:latin typeface="Calibri" charset="0"/>
                <a:ea typeface="Calibri" charset="0"/>
                <a:cs typeface="Calibri" charset="0"/>
              </a:rPr>
              <a:t>Each term with positive and neg</a:t>
            </a:r>
            <a:r>
              <a:rPr lang="en-GB" dirty="0">
                <a:latin typeface="Calibri" charset="0"/>
                <a:ea typeface="Calibri" charset="0"/>
                <a:cs typeface="Calibri" charset="0"/>
              </a:rPr>
              <a:t>a</a:t>
            </a:r>
            <a:r>
              <a:rPr lang="en-GB" dirty="0" smtClean="0">
                <a:latin typeface="Calibri" charset="0"/>
                <a:ea typeface="Calibri" charset="0"/>
                <a:cs typeface="Calibri" charset="0"/>
              </a:rPr>
              <a:t>tive </a:t>
            </a:r>
          </a:p>
          <a:p>
            <a:pPr marL="457200" lvl="1" indent="0">
              <a:buNone/>
            </a:pPr>
            <a:r>
              <a:rPr lang="en-GB" dirty="0" smtClean="0">
                <a:latin typeface="Calibri" charset="0"/>
                <a:ea typeface="Calibri" charset="0"/>
                <a:cs typeface="Calibri" charset="0"/>
              </a:rPr>
              <a:t>sentiment scores. E.g.:</a:t>
            </a:r>
          </a:p>
          <a:p>
            <a:endParaRPr lang="en-GB" dirty="0" smtClean="0">
              <a:latin typeface="Calibri" charset="0"/>
              <a:ea typeface="Calibri" charset="0"/>
              <a:cs typeface="Calibri" charset="0"/>
            </a:endParaRPr>
          </a:p>
          <a:p>
            <a:r>
              <a:rPr lang="en-GB" dirty="0" smtClean="0">
                <a:latin typeface="Calibri" charset="0"/>
                <a:ea typeface="Calibri" charset="0"/>
                <a:cs typeface="Calibri" charset="0"/>
              </a:rPr>
              <a:t>Bing Liu’s opinion lexicon </a:t>
            </a:r>
            <a:r>
              <a:rPr lang="en-GB" sz="1800" dirty="0" smtClean="0">
                <a:latin typeface="Calibri" charset="0"/>
                <a:ea typeface="Calibri" charset="0"/>
                <a:cs typeface="Calibri" charset="0"/>
              </a:rPr>
              <a:t>[3]</a:t>
            </a:r>
            <a:endParaRPr lang="en-GB" dirty="0" smtClean="0">
              <a:latin typeface="Calibri" charset="0"/>
              <a:ea typeface="Calibri" charset="0"/>
              <a:cs typeface="Calibri" charset="0"/>
            </a:endParaRPr>
          </a:p>
          <a:p>
            <a:pPr lvl="1"/>
            <a:r>
              <a:rPr lang="en-GB" dirty="0" smtClean="0">
                <a:latin typeface="Calibri" charset="0"/>
                <a:ea typeface="Calibri" charset="0"/>
                <a:cs typeface="Calibri" charset="0"/>
              </a:rPr>
              <a:t>2006 positive, 4783 negative words</a:t>
            </a:r>
            <a:endParaRPr lang="en-GB" dirty="0">
              <a:latin typeface="Calibri" charset="0"/>
              <a:ea typeface="Calibri" charset="0"/>
              <a:cs typeface="Calibri" charset="0"/>
            </a:endParaRPr>
          </a:p>
          <a:p>
            <a:endParaRPr lang="en-GB" dirty="0" smtClean="0">
              <a:latin typeface="Calibri" charset="0"/>
              <a:ea typeface="Calibri" charset="0"/>
              <a:cs typeface="Calibri" charset="0"/>
            </a:endParaRPr>
          </a:p>
          <a:p>
            <a:r>
              <a:rPr lang="en-GB" dirty="0" err="1" smtClean="0">
                <a:latin typeface="Calibri" charset="0"/>
                <a:ea typeface="Calibri" charset="0"/>
                <a:cs typeface="Calibri" charset="0"/>
              </a:rPr>
              <a:t>Loughran-McDonold</a:t>
            </a:r>
            <a:r>
              <a:rPr lang="en-GB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GB" dirty="0">
                <a:latin typeface="Calibri" charset="0"/>
                <a:ea typeface="Calibri" charset="0"/>
                <a:cs typeface="Calibri" charset="0"/>
              </a:rPr>
              <a:t>financial sentiment dictionary [4]</a:t>
            </a:r>
          </a:p>
          <a:p>
            <a:pPr lvl="1"/>
            <a:endParaRPr lang="en-GB" dirty="0" smtClean="0">
              <a:latin typeface="Calibri" charset="0"/>
              <a:ea typeface="Calibri" charset="0"/>
              <a:cs typeface="Calibri" charset="0"/>
            </a:endParaRPr>
          </a:p>
        </p:txBody>
      </p:sp>
      <p:graphicFrame>
        <p:nvGraphicFramePr>
          <p:cNvPr id="6" name="Tabel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749018"/>
              </p:ext>
            </p:extLst>
          </p:nvPr>
        </p:nvGraphicFramePr>
        <p:xfrm>
          <a:off x="4953001" y="1584960"/>
          <a:ext cx="3805238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7876"/>
                <a:gridCol w="1206066"/>
                <a:gridCol w="1161296"/>
              </a:tblGrid>
              <a:tr h="262422"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solidFill>
                            <a:schemeClr val="tx1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Terms</a:t>
                      </a:r>
                      <a:endParaRPr lang="en-US" sz="1800" dirty="0">
                        <a:solidFill>
                          <a:schemeClr val="tx1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solidFill>
                            <a:schemeClr val="tx1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Neg. Score</a:t>
                      </a:r>
                      <a:endParaRPr lang="en-US" sz="1800" dirty="0">
                        <a:solidFill>
                          <a:schemeClr val="tx1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solidFill>
                            <a:schemeClr val="tx1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Pos. Score</a:t>
                      </a:r>
                      <a:endParaRPr lang="en-US" sz="1800" dirty="0">
                        <a:solidFill>
                          <a:schemeClr val="tx1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/>
                </a:tc>
              </a:tr>
              <a:tr h="262422"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able</a:t>
                      </a:r>
                      <a:endParaRPr lang="en-US" sz="1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0</a:t>
                      </a:r>
                      <a:endParaRPr lang="en-US" sz="1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0.125</a:t>
                      </a:r>
                      <a:endParaRPr lang="en-US" sz="1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/>
                </a:tc>
              </a:tr>
              <a:tr h="262422"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unable</a:t>
                      </a:r>
                      <a:endParaRPr lang="en-US" sz="1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0.75</a:t>
                      </a:r>
                      <a:endParaRPr lang="en-US" sz="1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0</a:t>
                      </a:r>
                      <a:endParaRPr lang="en-US" sz="1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/>
                </a:tc>
              </a:tr>
              <a:tr h="262422"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emerging</a:t>
                      </a:r>
                      <a:endParaRPr lang="en-US" sz="1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0</a:t>
                      </a:r>
                      <a:endParaRPr lang="en-US" sz="1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0</a:t>
                      </a:r>
                      <a:endParaRPr lang="en-US" sz="1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Tabel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6447551"/>
              </p:ext>
            </p:extLst>
          </p:nvPr>
        </p:nvGraphicFramePr>
        <p:xfrm>
          <a:off x="685800" y="4800600"/>
          <a:ext cx="7586981" cy="17115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9360"/>
                <a:gridCol w="1230821"/>
                <a:gridCol w="4876800"/>
              </a:tblGrid>
              <a:tr h="427899"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solidFill>
                            <a:schemeClr val="tx1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Group</a:t>
                      </a:r>
                      <a:endParaRPr lang="en-US" sz="1800" dirty="0">
                        <a:solidFill>
                          <a:schemeClr val="tx1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solidFill>
                            <a:schemeClr val="tx1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# of words</a:t>
                      </a:r>
                      <a:endParaRPr lang="en-US" sz="1800" dirty="0">
                        <a:solidFill>
                          <a:schemeClr val="tx1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solidFill>
                            <a:schemeClr val="tx1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Sample terms</a:t>
                      </a:r>
                      <a:endParaRPr lang="en-US" sz="1800" dirty="0">
                        <a:solidFill>
                          <a:schemeClr val="tx1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/>
                </a:tc>
              </a:tr>
              <a:tr h="427899"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solidFill>
                            <a:schemeClr val="tx1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Negative </a:t>
                      </a:r>
                      <a:endParaRPr lang="en-US" sz="1800" dirty="0">
                        <a:solidFill>
                          <a:schemeClr val="tx1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solidFill>
                            <a:schemeClr val="tx1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2337</a:t>
                      </a:r>
                      <a:endParaRPr lang="en-US" sz="1800" dirty="0">
                        <a:solidFill>
                          <a:schemeClr val="tx1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latin typeface="Calibri" charset="0"/>
                          <a:ea typeface="Calibri" charset="0"/>
                          <a:cs typeface="Calibri" charset="0"/>
                        </a:rPr>
                        <a:t>discontinued, penalties, misconduct</a:t>
                      </a:r>
                      <a:endParaRPr lang="en-US" sz="1800" dirty="0">
                        <a:solidFill>
                          <a:schemeClr val="tx1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/>
                </a:tc>
              </a:tr>
              <a:tr h="427899"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Positive</a:t>
                      </a:r>
                      <a:endParaRPr lang="en-US" sz="1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353</a:t>
                      </a:r>
                      <a:endParaRPr lang="en-US" sz="1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achieve, efficient, profitable</a:t>
                      </a:r>
                      <a:endParaRPr lang="en-US" sz="1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/>
                </a:tc>
              </a:tr>
              <a:tr h="427899"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Uncertainty</a:t>
                      </a:r>
                      <a:endParaRPr lang="en-US" sz="1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285</a:t>
                      </a:r>
                      <a:endParaRPr lang="en-US" sz="1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approximate, fluctuate, uncertain, variability</a:t>
                      </a:r>
                      <a:endParaRPr lang="en-US" sz="18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36337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400" dirty="0" smtClean="0"/>
              <a:t>Sentiment Estimation</a:t>
            </a:r>
            <a:endParaRPr lang="en-GB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Inhaltsplatzhalter 3"/>
              <p:cNvSpPr>
                <a:spLocks noGrp="1"/>
              </p:cNvSpPr>
              <p:nvPr>
                <p:ph idx="1"/>
              </p:nvPr>
            </p:nvSpPr>
            <p:spPr>
              <a:xfrm>
                <a:off x="611188" y="1219200"/>
                <a:ext cx="8137525" cy="4802188"/>
              </a:xfrm>
            </p:spPr>
            <p:txBody>
              <a:bodyPr/>
              <a:lstStyle/>
              <a:p>
                <a:r>
                  <a:rPr lang="en-GB" dirty="0" smtClean="0">
                    <a:latin typeface="Calibri" charset="0"/>
                    <a:ea typeface="Calibri" charset="0"/>
                    <a:cs typeface="Calibri" charset="0"/>
                  </a:rPr>
                  <a:t>Sentiment is calculated using the lexicon terms and their sentiment scores, e.g. by sum of term weights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  <a:ea typeface="Calibri" charset="0"/>
                            <a:cs typeface="Calibri" charset="0"/>
                          </a:rPr>
                        </m:ctrlPr>
                      </m:sSubPr>
                      <m:e>
                        <m:r>
                          <a:rPr lang="de-AT" i="1">
                            <a:latin typeface="Cambria Math" charset="0"/>
                            <a:ea typeface="Calibri" charset="0"/>
                            <a:cs typeface="Calibri" charset="0"/>
                          </a:rPr>
                          <m:t>𝑤</m:t>
                        </m:r>
                      </m:e>
                      <m:sub>
                        <m:r>
                          <a:rPr lang="de-AT" b="0" i="1" smtClean="0">
                            <a:latin typeface="Cambria Math" charset="0"/>
                            <a:ea typeface="Calibri" charset="0"/>
                            <a:cs typeface="Calibri" charset="0"/>
                          </a:rPr>
                          <m:t>𝑡</m:t>
                        </m:r>
                        <m:r>
                          <a:rPr lang="de-AT" i="1">
                            <a:latin typeface="Cambria Math" charset="0"/>
                            <a:ea typeface="Calibri" charset="0"/>
                            <a:cs typeface="Calibri" charset="0"/>
                          </a:rPr>
                          <m:t>,</m:t>
                        </m:r>
                        <m:r>
                          <a:rPr lang="de-AT" i="1">
                            <a:latin typeface="Cambria Math" charset="0"/>
                            <a:ea typeface="Calibri" charset="0"/>
                            <a:cs typeface="Calibri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GB" dirty="0" smtClean="0">
                    <a:latin typeface="Calibri" charset="0"/>
                    <a:ea typeface="Calibri" charset="0"/>
                    <a:cs typeface="Calibri" charset="0"/>
                  </a:rPr>
                  <a:t> of lexicon terms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AT" b="0" i="1" smtClean="0">
                            <a:latin typeface="Cambria Math" charset="0"/>
                            <a:ea typeface="Calibri" charset="0"/>
                            <a:cs typeface="Calibri" charset="0"/>
                          </a:rPr>
                        </m:ctrlPr>
                      </m:sSupPr>
                      <m:e>
                        <m:r>
                          <a:rPr lang="de-AT" b="0" i="1" smtClean="0">
                            <a:latin typeface="Cambria Math" charset="0"/>
                            <a:ea typeface="Calibri" charset="0"/>
                            <a:cs typeface="Calibri" charset="0"/>
                          </a:rPr>
                          <m:t>𝑇</m:t>
                        </m:r>
                      </m:e>
                      <m:sup>
                        <m:r>
                          <a:rPr lang="de-AT" b="0" i="1" smtClean="0">
                            <a:latin typeface="Cambria Math" charset="0"/>
                            <a:ea typeface="Calibri" charset="0"/>
                            <a:cs typeface="Calibri" charset="0"/>
                          </a:rPr>
                          <m:t>𝑙𝑒𝑥</m:t>
                        </m:r>
                      </m:sup>
                    </m:sSup>
                  </m:oMath>
                </a14:m>
                <a:r>
                  <a:rPr lang="en-GB" dirty="0" smtClean="0">
                    <a:latin typeface="Calibri" charset="0"/>
                    <a:ea typeface="Calibri" charset="0"/>
                    <a:cs typeface="Calibri" charset="0"/>
                  </a:rPr>
                  <a:t> multiplied with their sentiment score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  <a:ea typeface="Calibri" charset="0"/>
                            <a:cs typeface="Calibri" charset="0"/>
                          </a:rPr>
                        </m:ctrlPr>
                      </m:sSubPr>
                      <m:e>
                        <m:r>
                          <a:rPr lang="de-AT" b="0" i="1" smtClean="0">
                            <a:latin typeface="Cambria Math" charset="0"/>
                            <a:ea typeface="Calibri" charset="0"/>
                            <a:cs typeface="Calibri" charset="0"/>
                          </a:rPr>
                          <m:t>𝑠</m:t>
                        </m:r>
                      </m:e>
                      <m:sub>
                        <m:r>
                          <a:rPr lang="de-AT" b="0" i="1" smtClean="0">
                            <a:latin typeface="Cambria Math" charset="0"/>
                            <a:ea typeface="Calibri" charset="0"/>
                            <a:cs typeface="Calibri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GB" dirty="0" smtClean="0">
                    <a:latin typeface="Calibri" charset="0"/>
                    <a:ea typeface="Calibri" charset="0"/>
                    <a:cs typeface="Calibri" charset="0"/>
                  </a:rPr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de-AT" b="0" i="1" smtClean="0">
                          <a:latin typeface="Cambria Math" charset="0"/>
                          <a:ea typeface="Calibri" charset="0"/>
                          <a:cs typeface="Calibri" charset="0"/>
                        </a:rPr>
                        <m:t>𝑠𝑒𝑛𝑡𝑖𝑚𝑒𝑛𝑡</m:t>
                      </m:r>
                      <m:d>
                        <m:dPr>
                          <m:ctrlPr>
                            <a:rPr lang="de-AT" b="0" i="1" smtClean="0">
                              <a:latin typeface="Cambria Math" charset="0"/>
                              <a:ea typeface="Calibri" charset="0"/>
                              <a:cs typeface="Calibri" charset="0"/>
                            </a:rPr>
                          </m:ctrlPr>
                        </m:dPr>
                        <m:e>
                          <m:r>
                            <a:rPr lang="de-AT" b="0" i="1" smtClean="0">
                              <a:latin typeface="Cambria Math" charset="0"/>
                              <a:ea typeface="Calibri" charset="0"/>
                              <a:cs typeface="Calibri" charset="0"/>
                            </a:rPr>
                            <m:t>𝑑</m:t>
                          </m:r>
                        </m:e>
                      </m:d>
                      <m:r>
                        <a:rPr lang="de-AT" b="0" i="1" smtClean="0">
                          <a:latin typeface="Cambria Math" charset="0"/>
                          <a:ea typeface="Calibri" charset="0"/>
                          <a:cs typeface="Calibri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GB" i="1" smtClean="0">
                              <a:latin typeface="Cambria Math" charset="0"/>
                              <a:ea typeface="Calibri" charset="0"/>
                              <a:cs typeface="Calibri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de-AT" b="0" i="1" smtClean="0">
                              <a:latin typeface="Cambria Math" charset="0"/>
                              <a:ea typeface="Calibri" charset="0"/>
                              <a:cs typeface="Calibri" charset="0"/>
                            </a:rPr>
                            <m:t>𝑡</m:t>
                          </m:r>
                          <m:r>
                            <a:rPr lang="de-AT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de-AT" i="1">
                                  <a:latin typeface="Cambria Math" charset="0"/>
                                  <a:ea typeface="Calibri" charset="0"/>
                                  <a:cs typeface="Calibri" charset="0"/>
                                </a:rPr>
                              </m:ctrlPr>
                            </m:sSupPr>
                            <m:e>
                              <m:r>
                                <a:rPr lang="de-AT" i="1">
                                  <a:latin typeface="Cambria Math" charset="0"/>
                                  <a:ea typeface="Calibri" charset="0"/>
                                  <a:cs typeface="Calibri" charset="0"/>
                                </a:rPr>
                                <m:t>𝑇</m:t>
                              </m:r>
                            </m:e>
                            <m:sup>
                              <m:r>
                                <a:rPr lang="de-AT" i="1">
                                  <a:latin typeface="Cambria Math" charset="0"/>
                                  <a:ea typeface="Calibri" charset="0"/>
                                  <a:cs typeface="Calibri" charset="0"/>
                                </a:rPr>
                                <m:t>𝑙𝑒𝑥</m:t>
                              </m:r>
                            </m:sup>
                          </m:sSup>
                        </m:sub>
                        <m:sup/>
                        <m:e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  <a:ea typeface="Calibri" charset="0"/>
                                  <a:cs typeface="Calibri" charset="0"/>
                                </a:rPr>
                              </m:ctrlPr>
                            </m:sSubPr>
                            <m:e>
                              <m:r>
                                <a:rPr lang="de-AT" i="1">
                                  <a:latin typeface="Cambria Math" charset="0"/>
                                  <a:ea typeface="Calibri" charset="0"/>
                                  <a:cs typeface="Calibri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de-AT" i="1">
                                  <a:latin typeface="Cambria Math" charset="0"/>
                                  <a:ea typeface="Calibri" charset="0"/>
                                  <a:cs typeface="Calibri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de-AT" i="1">
                              <a:latin typeface="Cambria Math" charset="0"/>
                              <a:ea typeface="Calibri" charset="0"/>
                              <a:cs typeface="Calibri" charset="0"/>
                            </a:rPr>
                            <m:t>.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  <a:ea typeface="Calibri" charset="0"/>
                                  <a:cs typeface="Calibri" charset="0"/>
                                </a:rPr>
                              </m:ctrlPr>
                            </m:sSubPr>
                            <m:e>
                              <m:r>
                                <a:rPr lang="de-AT" i="1">
                                  <a:latin typeface="Cambria Math" charset="0"/>
                                  <a:ea typeface="Calibri" charset="0"/>
                                  <a:cs typeface="Calibri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de-AT" i="1">
                                  <a:latin typeface="Cambria Math" charset="0"/>
                                  <a:ea typeface="Calibri" charset="0"/>
                                  <a:cs typeface="Calibri" charset="0"/>
                                </a:rPr>
                                <m:t>𝑡</m:t>
                              </m:r>
                              <m:r>
                                <a:rPr lang="de-AT" i="1">
                                  <a:latin typeface="Cambria Math" charset="0"/>
                                  <a:ea typeface="Calibri" charset="0"/>
                                  <a:cs typeface="Calibri" charset="0"/>
                                </a:rPr>
                                <m:t>,</m:t>
                              </m:r>
                              <m:r>
                                <a:rPr lang="de-AT" i="1">
                                  <a:latin typeface="Cambria Math" charset="0"/>
                                  <a:ea typeface="Calibri" charset="0"/>
                                  <a:cs typeface="Calibri" charset="0"/>
                                </a:rPr>
                                <m:t>𝑑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GB" dirty="0" smtClean="0">
                  <a:latin typeface="Calibri" charset="0"/>
                  <a:ea typeface="Calibri" charset="0"/>
                  <a:cs typeface="Calibri" charset="0"/>
                </a:endParaRPr>
              </a:p>
              <a:p>
                <a:endParaRPr lang="en-GB" dirty="0" smtClean="0">
                  <a:latin typeface="Calibri" charset="0"/>
                  <a:ea typeface="Calibri" charset="0"/>
                  <a:cs typeface="Calibri" charset="0"/>
                </a:endParaRPr>
              </a:p>
              <a:p>
                <a:r>
                  <a:rPr lang="en-GB" dirty="0" smtClean="0">
                    <a:latin typeface="Calibri" charset="0"/>
                    <a:ea typeface="Calibri" charset="0"/>
                    <a:cs typeface="Calibri" charset="0"/>
                  </a:rPr>
                  <a:t>Negations (not, don’t</a:t>
                </a:r>
                <a:r>
                  <a:rPr lang="en-GB" dirty="0">
                    <a:latin typeface="Calibri" charset="0"/>
                    <a:ea typeface="Calibri" charset="0"/>
                    <a:cs typeface="Calibri" charset="0"/>
                  </a:rPr>
                  <a:t>, etc</a:t>
                </a:r>
                <a:r>
                  <a:rPr lang="en-GB" dirty="0" smtClean="0">
                    <a:latin typeface="Calibri" charset="0"/>
                    <a:ea typeface="Calibri" charset="0"/>
                    <a:cs typeface="Calibri" charset="0"/>
                  </a:rPr>
                  <a:t>.) are </a:t>
                </a:r>
                <a:r>
                  <a:rPr lang="en-GB" dirty="0">
                    <a:latin typeface="Calibri" charset="0"/>
                    <a:ea typeface="Calibri" charset="0"/>
                    <a:cs typeface="Calibri" charset="0"/>
                  </a:rPr>
                  <a:t>usually </a:t>
                </a:r>
                <a:r>
                  <a:rPr lang="en-GB" dirty="0" smtClean="0">
                    <a:latin typeface="Calibri" charset="0"/>
                    <a:ea typeface="Calibri" charset="0"/>
                    <a:cs typeface="Calibri" charset="0"/>
                  </a:rPr>
                  <a:t>handled by </a:t>
                </a:r>
                <a:r>
                  <a:rPr lang="en-GB" dirty="0" smtClean="0">
                    <a:latin typeface="Calibri" charset="0"/>
                    <a:ea typeface="Calibri" charset="0"/>
                    <a:cs typeface="Calibri" charset="0"/>
                  </a:rPr>
                  <a:t>heuristics</a:t>
                </a:r>
                <a:r>
                  <a:rPr lang="en-GB" dirty="0" smtClean="0">
                    <a:latin typeface="Calibri" charset="0"/>
                    <a:ea typeface="Calibri" charset="0"/>
                    <a:cs typeface="Calibri" charset="0"/>
                  </a:rPr>
                  <a:t>, e.g.: </a:t>
                </a:r>
                <a:r>
                  <a:rPr lang="en-GB" i="1" dirty="0" smtClean="0">
                    <a:latin typeface="Calibri" charset="0"/>
                    <a:ea typeface="Calibri" charset="0"/>
                    <a:cs typeface="Calibri" charset="0"/>
                  </a:rPr>
                  <a:t>if one of the three predecessors of a word in the sentence is a negation word, the sentiment score is negated.</a:t>
                </a:r>
              </a:p>
              <a:p>
                <a:r>
                  <a:rPr lang="en-GB" dirty="0" smtClean="0">
                    <a:latin typeface="Calibri" charset="0"/>
                    <a:ea typeface="Calibri" charset="0"/>
                    <a:cs typeface="Calibri" charset="0"/>
                  </a:rPr>
                  <a:t>Unsupervised approach is good for primitive analysis and observations but not much effective in practice. </a:t>
                </a:r>
              </a:p>
            </p:txBody>
          </p:sp>
        </mc:Choice>
        <mc:Fallback>
          <p:sp>
            <p:nvSpPr>
              <p:cNvPr id="4" name="Inhaltsplatzhalt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1188" y="1219200"/>
                <a:ext cx="8137525" cy="4802188"/>
              </a:xfrm>
              <a:blipFill rotWithShape="0">
                <a:blip r:embed="rId2"/>
                <a:stretch>
                  <a:fillRect l="-974" t="-1015" r="-1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5525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>
                <a:latin typeface="Calibri" charset="0"/>
                <a:ea typeface="Calibri" charset="0"/>
                <a:cs typeface="Calibri" charset="0"/>
              </a:rPr>
              <a:t>Sentiment analysis &amp; opinion mining</a:t>
            </a:r>
          </a:p>
          <a:p>
            <a:r>
              <a:rPr lang="en-US" sz="2800" dirty="0" smtClean="0">
                <a:latin typeface="Calibri" charset="0"/>
                <a:ea typeface="Calibri" charset="0"/>
                <a:cs typeface="Calibri" charset="0"/>
              </a:rPr>
              <a:t>Approaches</a:t>
            </a:r>
            <a:endParaRPr lang="en-US" sz="2800" dirty="0" smtClean="0">
              <a:latin typeface="Calibri" charset="0"/>
              <a:ea typeface="Calibri" charset="0"/>
              <a:cs typeface="Calibri" charset="0"/>
            </a:endParaRPr>
          </a:p>
          <a:p>
            <a:r>
              <a:rPr lang="en-US" sz="2800" u="sng" dirty="0" smtClean="0">
                <a:latin typeface="Calibri" charset="0"/>
                <a:ea typeface="Calibri" charset="0"/>
                <a:cs typeface="Calibri" charset="0"/>
              </a:rPr>
              <a:t>Supervised sentiment analysis</a:t>
            </a:r>
          </a:p>
          <a:p>
            <a:pPr lvl="1"/>
            <a:r>
              <a:rPr lang="en-US" sz="2400" dirty="0" smtClean="0">
                <a:latin typeface="Calibri" charset="0"/>
                <a:ea typeface="Calibri" charset="0"/>
                <a:cs typeface="Calibri" charset="0"/>
              </a:rPr>
              <a:t>Crash course on Machine Learning</a:t>
            </a:r>
          </a:p>
          <a:p>
            <a:pPr lvl="1"/>
            <a:r>
              <a:rPr lang="en-US" sz="2400" dirty="0">
                <a:latin typeface="Calibri" charset="0"/>
                <a:ea typeface="Calibri" charset="0"/>
                <a:cs typeface="Calibri" charset="0"/>
              </a:rPr>
              <a:t>Data in lower dimensions</a:t>
            </a:r>
            <a:endParaRPr lang="en-US" sz="2400" dirty="0"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2790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400" dirty="0" smtClean="0"/>
              <a:t>Supervised Sentiment Analysis</a:t>
            </a:r>
            <a:endParaRPr lang="en-GB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Inhaltsplatzhalter 3"/>
              <p:cNvSpPr>
                <a:spLocks noGrp="1"/>
              </p:cNvSpPr>
              <p:nvPr>
                <p:ph idx="1"/>
              </p:nvPr>
            </p:nvSpPr>
            <p:spPr>
              <a:xfrm>
                <a:off x="611188" y="1328738"/>
                <a:ext cx="8137525" cy="5148262"/>
              </a:xfrm>
            </p:spPr>
            <p:txBody>
              <a:bodyPr/>
              <a:lstStyle/>
              <a:p>
                <a:r>
                  <a:rPr lang="en-GB" sz="2800" dirty="0" smtClean="0">
                    <a:latin typeface="Calibri" charset="0"/>
                    <a:ea typeface="Calibri" charset="0"/>
                    <a:cs typeface="Calibri" charset="0"/>
                  </a:rPr>
                  <a:t>Supervised sentiment analysis requires a set of </a:t>
                </a:r>
                <a:r>
                  <a:rPr lang="en-GB" sz="2800" dirty="0" smtClean="0">
                    <a:solidFill>
                      <a:srgbClr val="FF0000"/>
                    </a:solidFill>
                    <a:latin typeface="Calibri" charset="0"/>
                    <a:ea typeface="Calibri" charset="0"/>
                    <a:cs typeface="Calibri" charset="0"/>
                  </a:rPr>
                  <a:t>documents with annotated sentiments </a:t>
                </a:r>
                <a:endParaRPr lang="de-AT" sz="2800" i="1" dirty="0" smtClean="0">
                  <a:latin typeface="Calibri" charset="0"/>
                  <a:ea typeface="Calibri" charset="0"/>
                  <a:cs typeface="Calibri" charset="0"/>
                </a:endParaRPr>
              </a:p>
              <a:p>
                <a:r>
                  <a:rPr lang="en-US" sz="2800" dirty="0" smtClean="0">
                    <a:latin typeface="Calibri" charset="0"/>
                    <a:ea typeface="Calibri" charset="0"/>
                    <a:cs typeface="Calibri" charset="0"/>
                  </a:rPr>
                  <a:t>Document’s sentiment: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charset="0"/>
                            <a:ea typeface="Calibri" charset="0"/>
                            <a:cs typeface="Calibri" charset="0"/>
                          </a:rPr>
                        </m:ctrlPr>
                      </m:sSubPr>
                      <m:e>
                        <m:r>
                          <a:rPr lang="de-AT" sz="2800" b="0" i="1" smtClean="0">
                            <a:latin typeface="Cambria Math" charset="0"/>
                            <a:ea typeface="Calibri" charset="0"/>
                            <a:cs typeface="Calibri" charset="0"/>
                          </a:rPr>
                          <m:t>𝑦</m:t>
                        </m:r>
                      </m:e>
                      <m:sub>
                        <m:r>
                          <a:rPr lang="de-AT" sz="2800" i="1">
                            <a:latin typeface="Cambria Math" charset="0"/>
                            <a:ea typeface="Calibri" charset="0"/>
                            <a:cs typeface="Calibri" charset="0"/>
                          </a:rPr>
                          <m:t>𝑑</m:t>
                        </m:r>
                      </m:sub>
                    </m:sSub>
                  </m:oMath>
                </a14:m>
                <a:endParaRPr lang="en-GB" sz="2800" dirty="0" smtClean="0">
                  <a:latin typeface="Calibri" charset="0"/>
                  <a:ea typeface="Calibri" charset="0"/>
                  <a:cs typeface="Calibri" charset="0"/>
                </a:endParaRPr>
              </a:p>
              <a:p>
                <a:endParaRPr lang="en-GB" sz="2800" dirty="0" smtClean="0">
                  <a:latin typeface="Calibri" charset="0"/>
                  <a:ea typeface="Calibri" charset="0"/>
                  <a:cs typeface="Calibri" charset="0"/>
                </a:endParaRPr>
              </a:p>
              <a:p>
                <a:r>
                  <a:rPr lang="en-GB" sz="2800" dirty="0" smtClean="0">
                    <a:latin typeface="Calibri" charset="0"/>
                    <a:ea typeface="Calibri" charset="0"/>
                    <a:cs typeface="Calibri" charset="0"/>
                  </a:rPr>
                  <a:t>From the annotated data, it first learns a </a:t>
                </a:r>
                <a:r>
                  <a:rPr lang="en-GB" sz="2800" dirty="0" smtClean="0">
                    <a:solidFill>
                      <a:srgbClr val="FF0000"/>
                    </a:solidFill>
                    <a:latin typeface="Calibri" charset="0"/>
                    <a:ea typeface="Calibri" charset="0"/>
                    <a:cs typeface="Calibri" charset="0"/>
                  </a:rPr>
                  <a:t>model</a:t>
                </a:r>
                <a:r>
                  <a:rPr lang="en-GB" sz="2800" dirty="0" smtClean="0">
                    <a:latin typeface="Calibri" charset="0"/>
                    <a:ea typeface="Calibri" charset="0"/>
                    <a:cs typeface="Calibri" charset="0"/>
                  </a:rPr>
                  <a:t> of </a:t>
                </a:r>
                <a:r>
                  <a:rPr lang="en-GB" sz="2800" dirty="0">
                    <a:latin typeface="Calibri" charset="0"/>
                    <a:ea typeface="Calibri" charset="0"/>
                    <a:cs typeface="Calibri" charset="0"/>
                  </a:rPr>
                  <a:t>estimating </a:t>
                </a:r>
                <a:r>
                  <a:rPr lang="en-GB" sz="2800" dirty="0" smtClean="0">
                    <a:latin typeface="Calibri" charset="0"/>
                    <a:ea typeface="Calibri" charset="0"/>
                    <a:cs typeface="Calibri" charset="0"/>
                  </a:rPr>
                  <a:t>sentiments from </a:t>
                </a:r>
                <a:r>
                  <a:rPr lang="en-GB" sz="2800" dirty="0" smtClean="0">
                    <a:latin typeface="Calibri" charset="0"/>
                    <a:ea typeface="Calibri" charset="0"/>
                    <a:cs typeface="Calibri" charset="0"/>
                  </a:rPr>
                  <a:t>representations</a:t>
                </a:r>
                <a:endParaRPr lang="en-GB" sz="2800" dirty="0" smtClean="0">
                  <a:latin typeface="Calibri" charset="0"/>
                  <a:ea typeface="Calibri" charset="0"/>
                  <a:cs typeface="Calibri" charset="0"/>
                </a:endParaRPr>
              </a:p>
              <a:p>
                <a:endParaRPr lang="en-GB" sz="2800" dirty="0" smtClean="0">
                  <a:latin typeface="Calibri" charset="0"/>
                  <a:ea typeface="Calibri" charset="0"/>
                  <a:cs typeface="Calibri" charset="0"/>
                </a:endParaRPr>
              </a:p>
              <a:p>
                <a:r>
                  <a:rPr lang="en-GB" sz="2800" dirty="0" smtClean="0">
                    <a:latin typeface="Calibri" charset="0"/>
                    <a:ea typeface="Calibri" charset="0"/>
                    <a:cs typeface="Calibri" charset="0"/>
                  </a:rPr>
                  <a:t>Then, it uses the model to </a:t>
                </a:r>
                <a:r>
                  <a:rPr lang="en-GB" sz="2800" dirty="0" smtClean="0">
                    <a:solidFill>
                      <a:srgbClr val="FF0000"/>
                    </a:solidFill>
                    <a:latin typeface="Calibri" charset="0"/>
                    <a:ea typeface="Calibri" charset="0"/>
                    <a:cs typeface="Calibri" charset="0"/>
                  </a:rPr>
                  <a:t>estimate/predict</a:t>
                </a:r>
                <a:r>
                  <a:rPr lang="en-GB" sz="2800" dirty="0" smtClean="0">
                    <a:latin typeface="Calibri" charset="0"/>
                    <a:ea typeface="Calibri" charset="0"/>
                    <a:cs typeface="Calibri" charset="0"/>
                  </a:rPr>
                  <a:t> the sentiment </a:t>
                </a:r>
                <a:r>
                  <a:rPr lang="en-GB" sz="2800" dirty="0" smtClean="0">
                    <a:latin typeface="Calibri" charset="0"/>
                    <a:ea typeface="Calibri" charset="0"/>
                    <a:cs typeface="Calibri" charset="0"/>
                  </a:rPr>
                  <a:t>values </a:t>
                </a:r>
                <a:r>
                  <a:rPr lang="en-GB" sz="2800" dirty="0" smtClean="0">
                    <a:latin typeface="Calibri" charset="0"/>
                    <a:ea typeface="Calibri" charset="0"/>
                    <a:cs typeface="Calibri" charset="0"/>
                  </a:rPr>
                  <a:t>of new (non-annotated) documents</a:t>
                </a:r>
              </a:p>
            </p:txBody>
          </p:sp>
        </mc:Choice>
        <mc:Fallback>
          <p:sp>
            <p:nvSpPr>
              <p:cNvPr id="4" name="Inhaltsplatzhalt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1188" y="1328738"/>
                <a:ext cx="8137525" cy="5148262"/>
              </a:xfrm>
              <a:blipFill rotWithShape="0">
                <a:blip r:embed="rId2"/>
                <a:stretch>
                  <a:fillRect l="-1273" t="-11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74382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400" dirty="0"/>
              <a:t>Supervised Sentiment Analysis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el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97898763"/>
                  </p:ext>
                </p:extLst>
              </p:nvPr>
            </p:nvGraphicFramePr>
            <p:xfrm>
              <a:off x="519823" y="2209800"/>
              <a:ext cx="5042777" cy="2514600"/>
            </p:xfrm>
            <a:graphic>
              <a:graphicData uri="http://schemas.openxmlformats.org/drawingml/2006/table">
                <a:tbl>
                  <a:tblPr/>
                  <a:tblGrid>
                    <a:gridCol w="586508"/>
                    <a:gridCol w="921067"/>
                    <a:gridCol w="921067"/>
                    <a:gridCol w="552210"/>
                    <a:gridCol w="940117"/>
                    <a:gridCol w="1121808"/>
                  </a:tblGrid>
                  <a:tr h="533400">
                    <a:tc>
                      <a:txBody>
                        <a:bodyPr/>
                        <a:lstStyle/>
                        <a:p>
                          <a:pPr algn="ctr" fontAlgn="b"/>
                          <a:endParaRPr lang="en-GB" sz="2400" b="1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charset="0"/>
                          </a:endParaRPr>
                        </a:p>
                      </a:txBody>
                      <a:tcPr marL="12700" marR="12700" marT="1270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AT" sz="2400" b="1" i="1" u="none" strike="noStrike" noProof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AT" sz="2400" b="1" i="1" u="none" strike="noStrike" noProof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charset="0"/>
                                      </a:rPr>
                                      <m:t>𝒕</m:t>
                                    </m:r>
                                  </m:e>
                                  <m:sub>
                                    <m:r>
                                      <a:rPr lang="de-AT" sz="2400" b="1" i="1" u="none" strike="noStrike" noProof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2400" b="1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charset="0"/>
                          </a:endParaRPr>
                        </a:p>
                      </a:txBody>
                      <a:tcPr marL="12700" marR="12700" marT="1270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AT" sz="2400" b="1" i="1" u="none" strike="noStrike" noProof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AT" sz="2400" b="1" i="1" u="none" strike="noStrike" noProof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charset="0"/>
                                      </a:rPr>
                                      <m:t>𝒕</m:t>
                                    </m:r>
                                  </m:e>
                                  <m:sub>
                                    <m:r>
                                      <a:rPr lang="de-AT" sz="2400" b="1" i="1" u="none" strike="noStrike" noProof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2400" b="1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charset="0"/>
                          </a:endParaRPr>
                        </a:p>
                      </a:txBody>
                      <a:tcPr marL="12700" marR="12700" marT="1270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AT" sz="2400" b="1" i="1" u="none" strike="noStrike" noProof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GB" sz="2400" b="1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charset="0"/>
                          </a:endParaRPr>
                        </a:p>
                      </a:txBody>
                      <a:tcPr marL="12700" marR="12700" marT="1270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AT" sz="2400" b="1" i="1" u="none" strike="noStrike" noProof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AT" sz="2400" b="1" i="1" u="none" strike="noStrike" noProof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charset="0"/>
                                      </a:rPr>
                                      <m:t>𝒕</m:t>
                                    </m:r>
                                  </m:e>
                                  <m:sub>
                                    <m:r>
                                      <a:rPr lang="de-AT" sz="2400" b="1" i="1" u="none" strike="noStrike" noProof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charset="0"/>
                                      </a:rPr>
                                      <m:t>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2400" b="1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charset="0"/>
                          </a:endParaRPr>
                        </a:p>
                      </a:txBody>
                      <a:tcPr marL="12700" marR="12700" marT="1270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000" b="1" i="0" u="none" strike="noStrike" noProof="0" dirty="0" smtClean="0">
                              <a:solidFill>
                                <a:srgbClr val="000000"/>
                              </a:solidFill>
                              <a:effectLst/>
                              <a:latin typeface="Calibri" charset="0"/>
                            </a:rPr>
                            <a:t>sentiment</a:t>
                          </a:r>
                          <a:endParaRPr lang="en-GB" sz="2400" b="1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charset="0"/>
                          </a:endParaRPr>
                        </a:p>
                      </a:txBody>
                      <a:tcPr marL="12700" marR="12700" marT="1270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533400"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AT" sz="2400" b="1" i="1" u="none" strike="noStrike" noProof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AT" sz="2400" b="1" i="1" u="none" strike="noStrike" noProof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de-AT" sz="2400" b="1" i="1" u="none" strike="noStrike" noProof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24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charset="0"/>
                          </a:endParaRPr>
                        </a:p>
                      </a:txBody>
                      <a:tcPr marL="12700" marR="12700" marT="1270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AT" sz="2400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AT" sz="2400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de-AT" sz="2400" b="0" i="1" smtClean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</m:ctrlPr>
                                      </m:sSubPr>
                                      <m:e>
                                        <m:sSub>
                                          <m:sSubPr>
                                            <m:ctrlPr>
                                              <a:rPr lang="de-AT" sz="2400" b="0" i="1" smtClean="0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AT" sz="2400" b="0" i="1" smtClean="0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𝑡</m:t>
                                            </m:r>
                                          </m:e>
                                          <m:sub>
                                            <m:r>
                                              <a:rPr lang="de-AT" sz="2400" b="0" i="1" smtClean="0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r>
                                          <a:rPr lang="de-AT" sz="2400" b="0" i="1" smtClean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,</m:t>
                                        </m:r>
                                        <m:r>
                                          <a:rPr lang="de-AT" sz="2400" b="0" i="1" smtClean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𝑑</m:t>
                                        </m:r>
                                      </m:e>
                                      <m:sub>
                                        <m:r>
                                          <a:rPr lang="de-AT" sz="2400" b="0" i="1" smtClean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sub>
                                </m:sSub>
                              </m:oMath>
                            </m:oMathPara>
                          </a14:m>
                          <a:endParaRPr lang="en-GB" sz="24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charset="0"/>
                          </a:endParaRPr>
                        </a:p>
                      </a:txBody>
                      <a:tcPr marL="12700" marR="12700" marT="1270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AT" sz="2400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AT" sz="2400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de-AT" sz="2400" b="0" i="1" smtClean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</m:ctrlPr>
                                      </m:sSubPr>
                                      <m:e>
                                        <m:sSub>
                                          <m:sSubPr>
                                            <m:ctrlPr>
                                              <a:rPr lang="de-AT" sz="2400" b="0" i="1" smtClean="0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AT" sz="2400" b="0" i="1" smtClean="0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𝑡</m:t>
                                            </m:r>
                                          </m:e>
                                          <m:sub>
                                            <m:r>
                                              <a:rPr lang="de-AT" sz="2400" b="0" i="1" smtClean="0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r>
                                          <a:rPr lang="de-AT" sz="2400" b="0" i="1" smtClean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,</m:t>
                                        </m:r>
                                        <m:r>
                                          <a:rPr lang="de-AT" sz="2400" b="0" i="1" smtClean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𝑑</m:t>
                                        </m:r>
                                      </m:e>
                                      <m:sub>
                                        <m:r>
                                          <a:rPr lang="de-AT" sz="2400" b="0" i="1" smtClean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sub>
                                </m:sSub>
                              </m:oMath>
                            </m:oMathPara>
                          </a14:m>
                          <a:endParaRPr lang="en-GB" sz="24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charset="0"/>
                          </a:endParaRPr>
                        </a:p>
                      </a:txBody>
                      <a:tcPr marL="12700" marR="12700" marT="1270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AT" sz="2400" b="1" i="1" u="none" strike="noStrike" noProof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GB" sz="24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charset="0"/>
                          </a:endParaRPr>
                        </a:p>
                      </a:txBody>
                      <a:tcPr marL="12700" marR="12700" marT="1270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AT" sz="2400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AT" sz="2400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de-AT" sz="2400" b="0" i="1" smtClean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</m:ctrlPr>
                                      </m:sSubPr>
                                      <m:e>
                                        <m:sSub>
                                          <m:sSubPr>
                                            <m:ctrlPr>
                                              <a:rPr lang="de-AT" sz="2400" b="0" i="1" smtClean="0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AT" sz="2400" b="0" i="1" smtClean="0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𝑡</m:t>
                                            </m:r>
                                          </m:e>
                                          <m:sub>
                                            <m:r>
                                              <a:rPr lang="de-AT" sz="2400" b="0" i="1" smtClean="0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𝑛</m:t>
                                            </m:r>
                                          </m:sub>
                                        </m:sSub>
                                        <m:r>
                                          <a:rPr lang="de-AT" sz="2400" b="0" i="1" smtClean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,</m:t>
                                        </m:r>
                                        <m:r>
                                          <a:rPr lang="de-AT" sz="2400" b="0" i="1" smtClean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𝑑</m:t>
                                        </m:r>
                                      </m:e>
                                      <m:sub>
                                        <m:r>
                                          <a:rPr lang="de-AT" sz="2400" b="0" i="1" smtClean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sub>
                                </m:sSub>
                              </m:oMath>
                            </m:oMathPara>
                          </a14:m>
                          <a:endParaRPr lang="en-GB" sz="24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charset="0"/>
                          </a:endParaRPr>
                        </a:p>
                      </a:txBody>
                      <a:tcPr marL="12700" marR="12700" marT="1270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AT" sz="2400" b="0" i="1" smtClean="0">
                                        <a:solidFill>
                                          <a:schemeClr val="tx2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AT" sz="2400" b="0" i="1" smtClean="0">
                                        <a:solidFill>
                                          <a:schemeClr val="tx2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de-AT" sz="2400" b="0" i="1" smtClean="0">
                                            <a:solidFill>
                                              <a:schemeClr val="tx2">
                                                <a:lumMod val="85000"/>
                                                <a:lumOff val="15000"/>
                                              </a:schemeClr>
                                            </a:solidFill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AT" sz="2400" b="0" i="1" smtClean="0">
                                            <a:solidFill>
                                              <a:schemeClr val="tx2">
                                                <a:lumMod val="85000"/>
                                                <a:lumOff val="15000"/>
                                              </a:schemeClr>
                                            </a:solidFill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𝑑</m:t>
                                        </m:r>
                                      </m:e>
                                      <m:sub>
                                        <m:r>
                                          <a:rPr lang="de-AT" sz="2400" b="0" i="1" smtClean="0">
                                            <a:solidFill>
                                              <a:schemeClr val="tx2">
                                                <a:lumMod val="85000"/>
                                                <a:lumOff val="15000"/>
                                              </a:schemeClr>
                                            </a:solidFill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sub>
                                </m:sSub>
                              </m:oMath>
                            </m:oMathPara>
                          </a14:m>
                          <a:endParaRPr lang="en-GB" sz="2400" b="0" i="0" u="none" strike="noStrike" noProof="0" dirty="0">
                            <a:solidFill>
                              <a:schemeClr val="tx2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Calibri" charset="0"/>
                          </a:endParaRPr>
                        </a:p>
                      </a:txBody>
                      <a:tcPr marL="12700" marR="12700" marT="1270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>
                            <a:lumMod val="40000"/>
                            <a:lumOff val="60000"/>
                          </a:schemeClr>
                        </a:solidFill>
                      </a:tcPr>
                    </a:tc>
                  </a:tr>
                  <a:tr h="533400"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AT" sz="2400" b="1" i="1" u="none" strike="noStrike" noProof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AT" sz="2400" b="1" i="1" u="none" strike="noStrike" noProof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de-AT" sz="2400" b="1" i="1" u="none" strike="noStrike" noProof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24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charset="0"/>
                          </a:endParaRPr>
                        </a:p>
                      </a:txBody>
                      <a:tcPr marL="12700" marR="12700" marT="1270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AT" sz="2400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AT" sz="2400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de-AT" sz="2400" b="0" i="1" smtClean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</m:ctrlPr>
                                      </m:sSubPr>
                                      <m:e>
                                        <m:sSub>
                                          <m:sSubPr>
                                            <m:ctrlPr>
                                              <a:rPr lang="de-AT" sz="2400" b="0" i="1" smtClean="0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AT" sz="2400" b="0" i="1" smtClean="0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𝑡</m:t>
                                            </m:r>
                                          </m:e>
                                          <m:sub>
                                            <m:r>
                                              <a:rPr lang="de-AT" sz="2400" b="0" i="1" smtClean="0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r>
                                          <a:rPr lang="de-AT" sz="2400" b="0" i="1" smtClean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,</m:t>
                                        </m:r>
                                        <m:r>
                                          <a:rPr lang="de-AT" sz="2400" b="0" i="1" smtClean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𝑑</m:t>
                                        </m:r>
                                      </m:e>
                                      <m:sub>
                                        <m:r>
                                          <a:rPr lang="de-AT" sz="2400" b="0" i="1" smtClean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sub>
                                </m:sSub>
                              </m:oMath>
                            </m:oMathPara>
                          </a14:m>
                          <a:endParaRPr lang="en-GB" sz="24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charset="0"/>
                          </a:endParaRPr>
                        </a:p>
                      </a:txBody>
                      <a:tcPr marL="12700" marR="12700" marT="1270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AT" sz="2400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AT" sz="2400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de-AT" sz="2400" b="0" i="1" smtClean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</m:ctrlPr>
                                      </m:sSubPr>
                                      <m:e>
                                        <m:sSub>
                                          <m:sSubPr>
                                            <m:ctrlPr>
                                              <a:rPr lang="de-AT" sz="2400" b="0" i="1" smtClean="0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AT" sz="2400" b="0" i="1" smtClean="0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𝑡</m:t>
                                            </m:r>
                                          </m:e>
                                          <m:sub>
                                            <m:r>
                                              <a:rPr lang="de-AT" sz="2400" b="0" i="1" smtClean="0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r>
                                          <a:rPr lang="de-AT" sz="2400" b="0" i="1" smtClean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,</m:t>
                                        </m:r>
                                        <m:r>
                                          <a:rPr lang="de-AT" sz="2400" b="0" i="1" smtClean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𝑑</m:t>
                                        </m:r>
                                      </m:e>
                                      <m:sub>
                                        <m:r>
                                          <a:rPr lang="de-AT" sz="2400" b="0" i="1" smtClean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sub>
                                </m:sSub>
                              </m:oMath>
                            </m:oMathPara>
                          </a14:m>
                          <a:endParaRPr lang="en-GB" sz="24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charset="0"/>
                          </a:endParaRPr>
                        </a:p>
                      </a:txBody>
                      <a:tcPr marL="12700" marR="12700" marT="1270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AT" sz="2400" b="1" i="1" u="none" strike="noStrike" noProof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GB" sz="24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charset="0"/>
                          </a:endParaRPr>
                        </a:p>
                      </a:txBody>
                      <a:tcPr marL="12700" marR="12700" marT="1270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AT" sz="2400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AT" sz="2400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de-AT" sz="2400" b="0" i="1" smtClean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</m:ctrlPr>
                                      </m:sSubPr>
                                      <m:e>
                                        <m:sSub>
                                          <m:sSubPr>
                                            <m:ctrlPr>
                                              <a:rPr lang="de-AT" sz="2400" b="0" i="1" smtClean="0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AT" sz="2400" b="0" i="1" smtClean="0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𝑡</m:t>
                                            </m:r>
                                          </m:e>
                                          <m:sub>
                                            <m:r>
                                              <a:rPr lang="de-AT" sz="2400" b="0" i="1" smtClean="0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𝑛</m:t>
                                            </m:r>
                                          </m:sub>
                                        </m:sSub>
                                        <m:r>
                                          <a:rPr lang="de-AT" sz="2400" b="0" i="1" smtClean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,</m:t>
                                        </m:r>
                                        <m:r>
                                          <a:rPr lang="de-AT" sz="2400" b="0" i="1" smtClean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𝑑</m:t>
                                        </m:r>
                                      </m:e>
                                      <m:sub>
                                        <m:r>
                                          <a:rPr lang="de-AT" sz="2400" b="0" i="1" smtClean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sub>
                                </m:sSub>
                              </m:oMath>
                            </m:oMathPara>
                          </a14:m>
                          <a:endParaRPr lang="en-GB" sz="24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charset="0"/>
                          </a:endParaRPr>
                        </a:p>
                      </a:txBody>
                      <a:tcPr marL="12700" marR="12700" marT="1270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AT" sz="2400" b="0" i="1" smtClean="0">
                                        <a:solidFill>
                                          <a:schemeClr val="tx2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AT" sz="2400" b="0" i="1" smtClean="0">
                                        <a:solidFill>
                                          <a:schemeClr val="tx2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de-AT" sz="2400" b="0" i="1" smtClean="0">
                                            <a:solidFill>
                                              <a:schemeClr val="tx2">
                                                <a:lumMod val="85000"/>
                                                <a:lumOff val="15000"/>
                                              </a:schemeClr>
                                            </a:solidFill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AT" sz="2400" b="0" i="1" smtClean="0">
                                            <a:solidFill>
                                              <a:schemeClr val="tx2">
                                                <a:lumMod val="85000"/>
                                                <a:lumOff val="15000"/>
                                              </a:schemeClr>
                                            </a:solidFill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𝑑</m:t>
                                        </m:r>
                                      </m:e>
                                      <m:sub>
                                        <m:r>
                                          <a:rPr lang="de-AT" sz="2400" b="0" i="1" smtClean="0">
                                            <a:solidFill>
                                              <a:schemeClr val="tx2">
                                                <a:lumMod val="85000"/>
                                                <a:lumOff val="15000"/>
                                              </a:schemeClr>
                                            </a:solidFill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sub>
                                </m:sSub>
                              </m:oMath>
                            </m:oMathPara>
                          </a14:m>
                          <a:endParaRPr lang="en-GB" sz="2400" b="0" i="0" u="none" strike="noStrike" noProof="0" dirty="0">
                            <a:solidFill>
                              <a:schemeClr val="tx2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Calibri" charset="0"/>
                          </a:endParaRPr>
                        </a:p>
                      </a:txBody>
                      <a:tcPr marL="12700" marR="12700" marT="1270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>
                            <a:lumMod val="40000"/>
                            <a:lumOff val="60000"/>
                          </a:schemeClr>
                        </a:solidFill>
                      </a:tcPr>
                    </a:tc>
                  </a:tr>
                  <a:tr h="383356"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AT" sz="2400" b="1" i="1" u="none" strike="noStrike" noProof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GB" sz="24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charset="0"/>
                          </a:endParaRPr>
                        </a:p>
                      </a:txBody>
                      <a:tcPr marL="12700" marR="12700" marT="1270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AT" sz="2400" b="1" i="1" u="none" strike="noStrike" noProof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GB" sz="24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charset="0"/>
                          </a:endParaRPr>
                        </a:p>
                      </a:txBody>
                      <a:tcPr marL="12700" marR="12700" marT="1270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AT" sz="2400" b="1" i="1" u="none" strike="noStrike" noProof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GB" sz="24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charset="0"/>
                          </a:endParaRPr>
                        </a:p>
                      </a:txBody>
                      <a:tcPr marL="12700" marR="12700" marT="1270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AT" sz="2400" b="1" i="1" u="none" strike="noStrike" noProof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GB" sz="24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charset="0"/>
                          </a:endParaRPr>
                        </a:p>
                      </a:txBody>
                      <a:tcPr marL="12700" marR="12700" marT="1270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AT" sz="2400" b="1" i="1" u="none" strike="noStrike" noProof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GB" sz="24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charset="0"/>
                          </a:endParaRPr>
                        </a:p>
                      </a:txBody>
                      <a:tcPr marL="12700" marR="12700" marT="1270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is-IS" sz="2400" b="0" i="0" u="none" strike="noStrike" noProof="0" dirty="0" smtClean="0">
                              <a:solidFill>
                                <a:schemeClr val="tx2">
                                  <a:lumMod val="85000"/>
                                  <a:lumOff val="15000"/>
                                </a:schemeClr>
                              </a:solidFill>
                              <a:effectLst/>
                              <a:latin typeface="Calibri" charset="0"/>
                            </a:rPr>
                            <a:t>…</a:t>
                          </a:r>
                          <a:endParaRPr lang="en-GB" sz="2400" b="0" i="0" u="none" strike="noStrike" noProof="0" dirty="0">
                            <a:solidFill>
                              <a:schemeClr val="tx2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Calibri" charset="0"/>
                          </a:endParaRPr>
                        </a:p>
                      </a:txBody>
                      <a:tcPr marL="12700" marR="12700" marT="1270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>
                            <a:lumMod val="40000"/>
                            <a:lumOff val="60000"/>
                          </a:schemeClr>
                        </a:solidFill>
                      </a:tcPr>
                    </a:tc>
                  </a:tr>
                  <a:tr h="531044"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AT" sz="2400" b="1" i="1" u="none" strike="noStrike" noProof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AT" sz="2400" b="1" i="1" u="none" strike="noStrike" noProof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de-AT" sz="2400" b="1" i="1" u="none" strike="noStrike" noProof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charset="0"/>
                                      </a:rPr>
                                      <m:t>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24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charset="0"/>
                          </a:endParaRPr>
                        </a:p>
                      </a:txBody>
                      <a:tcPr marL="12700" marR="12700" marT="1270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AT" sz="2400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AT" sz="2400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de-AT" sz="2400" b="0" i="1" smtClean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</m:ctrlPr>
                                      </m:sSubPr>
                                      <m:e>
                                        <m:sSub>
                                          <m:sSubPr>
                                            <m:ctrlPr>
                                              <a:rPr lang="de-AT" sz="2400" b="0" i="1" smtClean="0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AT" sz="2400" b="0" i="1" smtClean="0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𝑡</m:t>
                                            </m:r>
                                          </m:e>
                                          <m:sub>
                                            <m:r>
                                              <a:rPr lang="de-AT" sz="2400" b="0" i="1" smtClean="0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r>
                                          <a:rPr lang="de-AT" sz="2400" b="0" i="1" smtClean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,</m:t>
                                        </m:r>
                                        <m:r>
                                          <a:rPr lang="de-AT" sz="2400" b="0" i="1" smtClean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𝑑</m:t>
                                        </m:r>
                                      </m:e>
                                      <m:sub>
                                        <m:r>
                                          <a:rPr lang="de-AT" sz="2400" b="0" i="1" smtClean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𝑚</m:t>
                                        </m:r>
                                      </m:sub>
                                    </m:sSub>
                                  </m:sub>
                                </m:sSub>
                              </m:oMath>
                            </m:oMathPara>
                          </a14:m>
                          <a:endParaRPr lang="en-GB" sz="24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charset="0"/>
                          </a:endParaRPr>
                        </a:p>
                      </a:txBody>
                      <a:tcPr marL="12700" marR="12700" marT="1270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AT" sz="2400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AT" sz="2400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de-AT" sz="2400" b="0" i="1" smtClean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</m:ctrlPr>
                                      </m:sSubPr>
                                      <m:e>
                                        <m:sSub>
                                          <m:sSubPr>
                                            <m:ctrlPr>
                                              <a:rPr lang="de-AT" sz="2400" b="0" i="1" smtClean="0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AT" sz="2400" b="0" i="1" smtClean="0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𝑡</m:t>
                                            </m:r>
                                          </m:e>
                                          <m:sub>
                                            <m:r>
                                              <a:rPr lang="de-AT" sz="2400" b="0" i="1" smtClean="0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r>
                                          <a:rPr lang="de-AT" sz="2400" b="0" i="1" smtClean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,</m:t>
                                        </m:r>
                                        <m:r>
                                          <a:rPr lang="de-AT" sz="2400" b="0" i="1" smtClean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𝑑</m:t>
                                        </m:r>
                                      </m:e>
                                      <m:sub>
                                        <m:r>
                                          <a:rPr lang="de-AT" sz="2400" b="0" i="1" smtClean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𝑚</m:t>
                                        </m:r>
                                      </m:sub>
                                    </m:sSub>
                                  </m:sub>
                                </m:sSub>
                              </m:oMath>
                            </m:oMathPara>
                          </a14:m>
                          <a:endParaRPr lang="en-GB" sz="24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charset="0"/>
                          </a:endParaRPr>
                        </a:p>
                      </a:txBody>
                      <a:tcPr marL="12700" marR="12700" marT="1270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AT" sz="2400" b="1" i="1" u="none" strike="noStrike" noProof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GB" sz="24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charset="0"/>
                          </a:endParaRPr>
                        </a:p>
                      </a:txBody>
                      <a:tcPr marL="12700" marR="12700" marT="1270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AT" sz="2400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AT" sz="2400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de-AT" sz="2400" b="0" i="1" smtClean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</m:ctrlPr>
                                      </m:sSubPr>
                                      <m:e>
                                        <m:sSub>
                                          <m:sSubPr>
                                            <m:ctrlPr>
                                              <a:rPr lang="de-AT" sz="2400" b="0" i="1" smtClean="0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AT" sz="2400" b="0" i="1" smtClean="0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𝑡</m:t>
                                            </m:r>
                                          </m:e>
                                          <m:sub>
                                            <m:r>
                                              <a:rPr lang="de-AT" sz="2400" b="0" i="1" smtClean="0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𝑛</m:t>
                                            </m:r>
                                          </m:sub>
                                        </m:sSub>
                                        <m:r>
                                          <a:rPr lang="de-AT" sz="2400" b="0" i="1" smtClean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,</m:t>
                                        </m:r>
                                        <m:r>
                                          <a:rPr lang="de-AT" sz="2400" b="0" i="1" smtClean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𝑑</m:t>
                                        </m:r>
                                      </m:e>
                                      <m:sub>
                                        <m:r>
                                          <a:rPr lang="de-AT" sz="2400" b="0" i="1" smtClean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𝑚</m:t>
                                        </m:r>
                                      </m:sub>
                                    </m:sSub>
                                  </m:sub>
                                </m:sSub>
                              </m:oMath>
                            </m:oMathPara>
                          </a14:m>
                          <a:endParaRPr lang="en-GB" sz="24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charset="0"/>
                          </a:endParaRPr>
                        </a:p>
                      </a:txBody>
                      <a:tcPr marL="12700" marR="12700" marT="1270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AT" sz="2400" b="0" i="1" smtClean="0">
                                        <a:solidFill>
                                          <a:schemeClr val="tx2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AT" sz="2400" b="0" i="1" smtClean="0">
                                        <a:solidFill>
                                          <a:schemeClr val="tx2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de-AT" sz="2400" b="0" i="1" smtClean="0">
                                            <a:solidFill>
                                              <a:schemeClr val="tx2">
                                                <a:lumMod val="85000"/>
                                                <a:lumOff val="15000"/>
                                              </a:schemeClr>
                                            </a:solidFill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AT" sz="2400" b="0" i="1" smtClean="0">
                                            <a:solidFill>
                                              <a:schemeClr val="tx2">
                                                <a:lumMod val="85000"/>
                                                <a:lumOff val="15000"/>
                                              </a:schemeClr>
                                            </a:solidFill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𝑑</m:t>
                                        </m:r>
                                      </m:e>
                                      <m:sub>
                                        <m:r>
                                          <a:rPr lang="de-AT" sz="2400" b="0" i="1" smtClean="0">
                                            <a:solidFill>
                                              <a:schemeClr val="tx2">
                                                <a:lumMod val="85000"/>
                                                <a:lumOff val="15000"/>
                                              </a:schemeClr>
                                            </a:solidFill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𝑚</m:t>
                                        </m:r>
                                      </m:sub>
                                    </m:sSub>
                                  </m:sub>
                                </m:sSub>
                              </m:oMath>
                            </m:oMathPara>
                          </a14:m>
                          <a:endParaRPr lang="en-GB" sz="2400" b="0" i="0" u="none" strike="noStrike" noProof="0" dirty="0">
                            <a:solidFill>
                              <a:schemeClr val="tx2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Calibri" charset="0"/>
                          </a:endParaRPr>
                        </a:p>
                      </a:txBody>
                      <a:tcPr marL="12700" marR="12700" marT="1270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>
                            <a:lumMod val="40000"/>
                            <a:lumOff val="60000"/>
                          </a:schemeClr>
                        </a:solidFill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el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97898763"/>
                  </p:ext>
                </p:extLst>
              </p:nvPr>
            </p:nvGraphicFramePr>
            <p:xfrm>
              <a:off x="519823" y="2209800"/>
              <a:ext cx="5042777" cy="2514600"/>
            </p:xfrm>
            <a:graphic>
              <a:graphicData uri="http://schemas.openxmlformats.org/drawingml/2006/table">
                <a:tbl>
                  <a:tblPr/>
                  <a:tblGrid>
                    <a:gridCol w="586508"/>
                    <a:gridCol w="921067"/>
                    <a:gridCol w="921067"/>
                    <a:gridCol w="552210"/>
                    <a:gridCol w="940117"/>
                    <a:gridCol w="1121808"/>
                  </a:tblGrid>
                  <a:tr h="533400">
                    <a:tc>
                      <a:txBody>
                        <a:bodyPr/>
                        <a:lstStyle/>
                        <a:p>
                          <a:pPr algn="ctr" fontAlgn="b"/>
                          <a:endParaRPr lang="en-GB" sz="2400" b="1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charset="0"/>
                          </a:endParaRPr>
                        </a:p>
                      </a:txBody>
                      <a:tcPr marL="12700" marR="12700" marT="1270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12700" marR="12700" marT="1270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63816" t="-1136" r="-382895" b="-3738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12700" marR="12700" marT="1270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64901" t="-1136" r="-285430" b="-3738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12700" marR="12700" marT="1270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444444" t="-1136" r="-378889" b="-3738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12700" marR="12700" marT="1270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316129" t="-1136" r="-120000" b="-3738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000" b="1" i="0" u="none" strike="noStrike" noProof="0" dirty="0" smtClean="0">
                              <a:solidFill>
                                <a:srgbClr val="000000"/>
                              </a:solidFill>
                              <a:effectLst/>
                              <a:latin typeface="Calibri" charset="0"/>
                            </a:rPr>
                            <a:t>sentiment</a:t>
                          </a:r>
                          <a:endParaRPr lang="en-GB" sz="2400" b="1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charset="0"/>
                          </a:endParaRPr>
                        </a:p>
                      </a:txBody>
                      <a:tcPr marL="12700" marR="12700" marT="1270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53340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12700" marR="12700" marT="1270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042" t="-102299" r="-764583" b="-2781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12700" marR="12700" marT="1270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63816" t="-102299" r="-382895" b="-2781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12700" marR="12700" marT="1270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64901" t="-102299" r="-285430" b="-2781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12700" marR="12700" marT="1270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444444" t="-102299" r="-378889" b="-2781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12700" marR="12700" marT="1270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316129" t="-102299" r="-120000" b="-2781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12700" marR="12700" marT="1270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350543" t="-102299" r="-1087" b="-278161"/>
                          </a:stretch>
                        </a:blipFill>
                      </a:tcPr>
                    </a:tc>
                  </a:tr>
                  <a:tr h="53340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12700" marR="12700" marT="1270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042" t="-200000" r="-764583" b="-17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12700" marR="12700" marT="1270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63816" t="-200000" r="-382895" b="-17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12700" marR="12700" marT="1270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64901" t="-200000" r="-285430" b="-17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12700" marR="12700" marT="1270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444444" t="-200000" r="-378889" b="-17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12700" marR="12700" marT="1270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316129" t="-200000" r="-120000" b="-17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12700" marR="12700" marT="1270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350543" t="-200000" r="-1087" b="-175000"/>
                          </a:stretch>
                        </a:blipFill>
                      </a:tcPr>
                    </a:tc>
                  </a:tr>
                  <a:tr h="383356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12700" marR="12700" marT="1270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042" t="-419048" r="-764583" b="-1444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12700" marR="12700" marT="1270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63816" t="-419048" r="-382895" b="-1444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12700" marR="12700" marT="1270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64901" t="-419048" r="-285430" b="-1444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12700" marR="12700" marT="1270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444444" t="-419048" r="-378889" b="-1444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12700" marR="12700" marT="1270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316129" t="-419048" r="-120000" b="-1444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is-IS" sz="2400" b="0" i="0" u="none" strike="noStrike" noProof="0" dirty="0" smtClean="0">
                              <a:solidFill>
                                <a:schemeClr val="tx2">
                                  <a:lumMod val="85000"/>
                                  <a:lumOff val="15000"/>
                                </a:schemeClr>
                              </a:solidFill>
                              <a:effectLst/>
                              <a:latin typeface="Calibri" charset="0"/>
                            </a:rPr>
                            <a:t>…</a:t>
                          </a:r>
                          <a:endParaRPr lang="en-GB" sz="2400" b="0" i="0" u="none" strike="noStrike" noProof="0" dirty="0">
                            <a:solidFill>
                              <a:schemeClr val="tx2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Calibri" charset="0"/>
                          </a:endParaRPr>
                        </a:p>
                      </a:txBody>
                      <a:tcPr marL="12700" marR="12700" marT="1270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>
                            <a:lumMod val="40000"/>
                            <a:lumOff val="60000"/>
                          </a:schemeClr>
                        </a:solidFill>
                      </a:tcPr>
                    </a:tc>
                  </a:tr>
                  <a:tr h="531044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12700" marR="12700" marT="1270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042" t="-375862" r="-764583" b="-45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12700" marR="12700" marT="1270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63816" t="-375862" r="-382895" b="-45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12700" marR="12700" marT="1270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64901" t="-375862" r="-285430" b="-45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12700" marR="12700" marT="1270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444444" t="-375862" r="-378889" b="-45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12700" marR="12700" marT="1270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316129" t="-375862" r="-120000" b="-45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12700" marR="12700" marT="1270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350543" t="-375862" r="-1087" b="-4598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Inhaltsplatzhalter 3"/>
              <p:cNvSpPr>
                <a:spLocks noGrp="1"/>
              </p:cNvSpPr>
              <p:nvPr>
                <p:ph idx="1"/>
              </p:nvPr>
            </p:nvSpPr>
            <p:spPr>
              <a:xfrm>
                <a:off x="533400" y="1219200"/>
                <a:ext cx="8137525" cy="1143000"/>
              </a:xfrm>
            </p:spPr>
            <p:txBody>
              <a:bodyPr/>
              <a:lstStyle/>
              <a:p>
                <a:r>
                  <a:rPr lang="en-GB" dirty="0" smtClean="0">
                    <a:latin typeface="Calibri" charset="0"/>
                    <a:ea typeface="Calibri" charset="0"/>
                    <a:cs typeface="Calibri" charset="0"/>
                  </a:rPr>
                  <a:t>Learn a model from </a:t>
                </a:r>
                <a14:m>
                  <m:oMath xmlns:m="http://schemas.openxmlformats.org/officeDocument/2006/math">
                    <m:r>
                      <a:rPr lang="de-AT" i="1">
                        <a:latin typeface="Cambria Math" charset="0"/>
                        <a:ea typeface="Calibri" charset="0"/>
                        <a:cs typeface="Calibri" charset="0"/>
                      </a:rPr>
                      <m:t>𝑚</m:t>
                    </m:r>
                  </m:oMath>
                </a14:m>
                <a:r>
                  <a:rPr lang="en-GB" dirty="0" smtClean="0">
                    <a:latin typeface="Calibri" charset="0"/>
                    <a:ea typeface="Calibri" charset="0"/>
                    <a:cs typeface="Calibri" charset="0"/>
                  </a:rPr>
                  <a:t> annotated documents to estimate the sentiment of a new document.</a:t>
                </a:r>
                <a:endParaRPr lang="de-AT" b="0" dirty="0" smtClean="0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</mc:Choice>
        <mc:Fallback xmlns="">
          <p:sp>
            <p:nvSpPr>
              <p:cNvPr id="6" name="Inhaltsplatzhalt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33400" y="1219200"/>
                <a:ext cx="8137525" cy="1143000"/>
              </a:xfrm>
              <a:blipFill rotWithShape="0">
                <a:blip r:embed="rId4"/>
                <a:stretch>
                  <a:fillRect l="-1049" t="-4255" r="-11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elle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83012798"/>
                  </p:ext>
                </p:extLst>
              </p:nvPr>
            </p:nvGraphicFramePr>
            <p:xfrm>
              <a:off x="519822" y="5336356"/>
              <a:ext cx="5042777" cy="531044"/>
            </p:xfrm>
            <a:graphic>
              <a:graphicData uri="http://schemas.openxmlformats.org/drawingml/2006/table">
                <a:tbl>
                  <a:tblPr/>
                  <a:tblGrid>
                    <a:gridCol w="586508"/>
                    <a:gridCol w="921067"/>
                    <a:gridCol w="921067"/>
                    <a:gridCol w="552210"/>
                    <a:gridCol w="940117"/>
                    <a:gridCol w="1121808"/>
                  </a:tblGrid>
                  <a:tr h="531044"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AT" sz="2400" b="1" i="1" u="none" strike="noStrike" noProof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charset="0"/>
                                  </a:rPr>
                                  <m:t>𝒅</m:t>
                                </m:r>
                              </m:oMath>
                            </m:oMathPara>
                          </a14:m>
                          <a:endParaRPr lang="en-GB" sz="24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charset="0"/>
                          </a:endParaRPr>
                        </a:p>
                      </a:txBody>
                      <a:tcPr marL="12700" marR="12700" marT="1270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AT" sz="2400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AT" sz="2400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de-AT" sz="2400" b="0" i="1" smtClean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AT" sz="2400" b="0" i="1" smtClean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de-AT" sz="2400" b="0" i="1" smtClean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de-AT" sz="2400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,</m:t>
                                    </m:r>
                                    <m:r>
                                      <a:rPr lang="de-AT" sz="2400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24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charset="0"/>
                          </a:endParaRPr>
                        </a:p>
                      </a:txBody>
                      <a:tcPr marL="12700" marR="12700" marT="1270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AT" sz="2400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AT" sz="2400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de-AT" sz="2400" b="0" i="1" smtClean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AT" sz="2400" b="0" i="1" smtClean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de-AT" sz="2400" b="0" i="1" smtClean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de-AT" sz="2400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,</m:t>
                                    </m:r>
                                    <m:r>
                                      <a:rPr lang="de-AT" sz="2400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24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charset="0"/>
                          </a:endParaRPr>
                        </a:p>
                      </a:txBody>
                      <a:tcPr marL="12700" marR="12700" marT="1270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AT" sz="2400" b="1" i="1" u="none" strike="noStrike" noProof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GB" sz="24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charset="0"/>
                          </a:endParaRPr>
                        </a:p>
                      </a:txBody>
                      <a:tcPr marL="12700" marR="12700" marT="1270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AT" sz="2400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AT" sz="2400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de-AT" sz="2400" b="0" i="1" smtClean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AT" sz="2400" b="0" i="1" smtClean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de-AT" sz="2400" b="0" i="1" smtClean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  <m:r>
                                      <a:rPr lang="de-AT" sz="2400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,</m:t>
                                    </m:r>
                                    <m:r>
                                      <a:rPr lang="de-AT" sz="2400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24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charset="0"/>
                          </a:endParaRPr>
                        </a:p>
                      </a:txBody>
                      <a:tcPr marL="12700" marR="12700" marT="1270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AT" sz="2400" b="1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?</m:t>
                                </m:r>
                              </m:oMath>
                            </m:oMathPara>
                          </a14:m>
                          <a:endParaRPr lang="en-GB" sz="2400" b="1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charset="0"/>
                          </a:endParaRPr>
                        </a:p>
                      </a:txBody>
                      <a:tcPr marL="12700" marR="12700" marT="1270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>
                            <a:lumMod val="40000"/>
                            <a:lumOff val="60000"/>
                          </a:schemeClr>
                        </a:solidFill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elle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83012798"/>
                  </p:ext>
                </p:extLst>
              </p:nvPr>
            </p:nvGraphicFramePr>
            <p:xfrm>
              <a:off x="519822" y="5336356"/>
              <a:ext cx="5042777" cy="531044"/>
            </p:xfrm>
            <a:graphic>
              <a:graphicData uri="http://schemas.openxmlformats.org/drawingml/2006/table">
                <a:tbl>
                  <a:tblPr/>
                  <a:tblGrid>
                    <a:gridCol w="586508"/>
                    <a:gridCol w="921067"/>
                    <a:gridCol w="921067"/>
                    <a:gridCol w="552210"/>
                    <a:gridCol w="940117"/>
                    <a:gridCol w="1121808"/>
                  </a:tblGrid>
                  <a:tr h="531044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12700" marR="12700" marT="1270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5"/>
                          <a:stretch>
                            <a:fillRect l="-1042" t="-1136" r="-764583" b="-2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12700" marR="12700" marT="1270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5"/>
                          <a:stretch>
                            <a:fillRect l="-63816" t="-1136" r="-382895" b="-2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12700" marR="12700" marT="1270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5"/>
                          <a:stretch>
                            <a:fillRect l="-164901" t="-1136" r="-285430" b="-2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12700" marR="12700" marT="1270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5"/>
                          <a:stretch>
                            <a:fillRect l="-444444" t="-1136" r="-378889" b="-2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12700" marR="12700" marT="1270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5"/>
                          <a:stretch>
                            <a:fillRect l="-316129" t="-1136" r="-120000" b="-2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12700" marR="12700" marT="1270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5"/>
                          <a:stretch>
                            <a:fillRect l="-350543" t="-1136" r="-1087" b="-2273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8" name="Pfeil nach rechts 7"/>
          <p:cNvSpPr/>
          <p:nvPr/>
        </p:nvSpPr>
        <p:spPr bwMode="auto">
          <a:xfrm>
            <a:off x="5623515" y="3034110"/>
            <a:ext cx="1447800" cy="685801"/>
          </a:xfrm>
          <a:prstGeom prst="rightArrow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Create</a:t>
            </a:r>
          </a:p>
        </p:txBody>
      </p:sp>
      <p:sp>
        <p:nvSpPr>
          <p:cNvPr id="9" name="Abgerundetes Rechteck 8"/>
          <p:cNvSpPr/>
          <p:nvPr/>
        </p:nvSpPr>
        <p:spPr bwMode="auto">
          <a:xfrm>
            <a:off x="7223715" y="2819400"/>
            <a:ext cx="1576754" cy="1115220"/>
          </a:xfrm>
          <a:prstGeom prst="roundRect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ML Model</a:t>
            </a:r>
          </a:p>
        </p:txBody>
      </p:sp>
      <p:sp>
        <p:nvSpPr>
          <p:cNvPr id="10" name="Pfeil nach rechts 9"/>
          <p:cNvSpPr/>
          <p:nvPr/>
        </p:nvSpPr>
        <p:spPr bwMode="auto">
          <a:xfrm rot="18766383" flipH="1">
            <a:off x="5274194" y="4396414"/>
            <a:ext cx="2312791" cy="685801"/>
          </a:xfrm>
          <a:prstGeom prst="rightArrow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Predict</a:t>
            </a:r>
          </a:p>
        </p:txBody>
      </p:sp>
    </p:spTree>
    <p:extLst>
      <p:ext uri="{BB962C8B-B14F-4D97-AF65-F5344CB8AC3E}">
        <p14:creationId xmlns:p14="http://schemas.microsoft.com/office/powerpoint/2010/main" val="106552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>
                <a:latin typeface="Calibri" charset="0"/>
                <a:ea typeface="Calibri" charset="0"/>
                <a:cs typeface="Calibri" charset="0"/>
              </a:rPr>
              <a:t>Sentiment analysis &amp; opinion mining</a:t>
            </a:r>
          </a:p>
          <a:p>
            <a:r>
              <a:rPr lang="en-US" sz="2800" dirty="0" smtClean="0">
                <a:latin typeface="Calibri" charset="0"/>
                <a:ea typeface="Calibri" charset="0"/>
                <a:cs typeface="Calibri" charset="0"/>
              </a:rPr>
              <a:t>Approaches </a:t>
            </a:r>
            <a:r>
              <a:rPr lang="en-US" sz="2800" dirty="0">
                <a:latin typeface="Calibri" charset="0"/>
                <a:ea typeface="Calibri" charset="0"/>
                <a:cs typeface="Calibri" charset="0"/>
              </a:rPr>
              <a:t>to </a:t>
            </a:r>
            <a:r>
              <a:rPr lang="en-US" sz="2800" dirty="0" smtClean="0">
                <a:latin typeface="Calibri" charset="0"/>
                <a:ea typeface="Calibri" charset="0"/>
                <a:cs typeface="Calibri" charset="0"/>
              </a:rPr>
              <a:t>sentiment </a:t>
            </a:r>
            <a:r>
              <a:rPr lang="en-US" sz="2800" dirty="0">
                <a:latin typeface="Calibri" charset="0"/>
                <a:ea typeface="Calibri" charset="0"/>
                <a:cs typeface="Calibri" charset="0"/>
              </a:rPr>
              <a:t>analysis </a:t>
            </a:r>
            <a:endParaRPr lang="en-US" sz="2800" dirty="0" smtClean="0">
              <a:latin typeface="Calibri" charset="0"/>
              <a:ea typeface="Calibri" charset="0"/>
              <a:cs typeface="Calibri" charset="0"/>
            </a:endParaRPr>
          </a:p>
          <a:p>
            <a:r>
              <a:rPr lang="en-US" sz="2800" dirty="0" smtClean="0">
                <a:latin typeface="Calibri" charset="0"/>
                <a:ea typeface="Calibri" charset="0"/>
                <a:cs typeface="Calibri" charset="0"/>
              </a:rPr>
              <a:t>Supervised sentiment analysis</a:t>
            </a:r>
          </a:p>
          <a:p>
            <a:pPr lvl="1"/>
            <a:r>
              <a:rPr lang="en-US" sz="2400" u="sng" dirty="0" smtClean="0">
                <a:latin typeface="Calibri" charset="0"/>
                <a:ea typeface="Calibri" charset="0"/>
                <a:cs typeface="Calibri" charset="0"/>
              </a:rPr>
              <a:t>Crash course on Machine Learning</a:t>
            </a:r>
          </a:p>
          <a:p>
            <a:pPr lvl="1"/>
            <a:r>
              <a:rPr lang="en-US" sz="2400" dirty="0">
                <a:latin typeface="Calibri" charset="0"/>
                <a:ea typeface="Calibri" charset="0"/>
                <a:cs typeface="Calibri" charset="0"/>
              </a:rPr>
              <a:t>Data in lower dimensions</a:t>
            </a:r>
          </a:p>
        </p:txBody>
      </p:sp>
    </p:spTree>
    <p:extLst>
      <p:ext uri="{BB962C8B-B14F-4D97-AF65-F5344CB8AC3E}">
        <p14:creationId xmlns:p14="http://schemas.microsoft.com/office/powerpoint/2010/main" val="500752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Machine Learning</a:t>
            </a:r>
            <a:endParaRPr lang="en-GB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Inhaltsplatzhalter 3"/>
              <p:cNvSpPr>
                <a:spLocks noGrp="1"/>
              </p:cNvSpPr>
              <p:nvPr>
                <p:ph idx="1"/>
              </p:nvPr>
            </p:nvSpPr>
            <p:spPr>
              <a:xfrm>
                <a:off x="685799" y="990599"/>
                <a:ext cx="8072439" cy="5438001"/>
              </a:xfrm>
            </p:spPr>
            <p:txBody>
              <a:bodyPr/>
              <a:lstStyle/>
              <a:p>
                <a:r>
                  <a:rPr lang="en-US" dirty="0" smtClean="0">
                    <a:latin typeface="Calibri" charset="0"/>
                    <a:ea typeface="Calibri" charset="0"/>
                    <a:cs typeface="Calibri" charset="0"/>
                  </a:rPr>
                  <a:t>We </a:t>
                </a:r>
                <a:r>
                  <a:rPr lang="en-US" dirty="0" smtClean="0">
                    <a:latin typeface="Calibri" charset="0"/>
                    <a:ea typeface="Calibri" charset="0"/>
                    <a:cs typeface="Calibri" charset="0"/>
                  </a:rPr>
                  <a:t>have </a:t>
                </a:r>
                <a:r>
                  <a:rPr lang="en-US" dirty="0" smtClean="0">
                    <a:latin typeface="Calibri" charset="0"/>
                    <a:ea typeface="Calibri" charset="0"/>
                    <a:cs typeface="Calibri" charset="0"/>
                  </a:rPr>
                  <a:t>a </a:t>
                </a:r>
                <a:r>
                  <a:rPr lang="en-US" dirty="0" smtClean="0">
                    <a:latin typeface="Calibri" charset="0"/>
                    <a:ea typeface="Calibri" charset="0"/>
                    <a:cs typeface="Calibri" charset="0"/>
                  </a:rPr>
                  <a:t>set of </a:t>
                </a:r>
                <a14:m>
                  <m:oMath xmlns:m="http://schemas.openxmlformats.org/officeDocument/2006/math">
                    <m:r>
                      <a:rPr lang="de-AT" b="0" i="1" smtClean="0">
                        <a:latin typeface="Cambria Math" charset="0"/>
                        <a:ea typeface="Calibri" charset="0"/>
                        <a:cs typeface="Calibri" charset="0"/>
                      </a:rPr>
                      <m:t>𝑛</m:t>
                    </m:r>
                  </m:oMath>
                </a14:m>
                <a:r>
                  <a:rPr lang="en-US" dirty="0" smtClean="0">
                    <a:latin typeface="Calibri" charset="0"/>
                    <a:ea typeface="Calibri" charset="0"/>
                    <a:cs typeface="Calibri" charset="0"/>
                  </a:rPr>
                  <a:t> data records: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charset="0"/>
                              <a:ea typeface="Calibri" charset="0"/>
                              <a:cs typeface="Calibri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𝕏</m:t>
                          </m:r>
                          <m:r>
                            <a:rPr lang="en-US" i="1">
                              <a:latin typeface="Cambria Math" charset="0"/>
                              <a:ea typeface="Calibri" charset="0"/>
                              <a:cs typeface="Calibri" charset="0"/>
                            </a:rPr>
                            <m:t>=(</m:t>
                          </m:r>
                          <m:r>
                            <a:rPr lang="de-AT" b="0" i="1" smtClean="0">
                              <a:latin typeface="Cambria Math" charset="0"/>
                              <a:ea typeface="Calibri" charset="0"/>
                              <a:cs typeface="Calibri" charset="0"/>
                            </a:rPr>
                            <m:t>𝑋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  <a:ea typeface="Calibri" charset="0"/>
                              <a:cs typeface="Calibri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  <a:ea typeface="Calibri" charset="0"/>
                          <a:cs typeface="Calibri" charset="0"/>
                        </a:rPr>
                        <m:t>, </m:t>
                      </m:r>
                      <m:sSub>
                        <m:sSubPr>
                          <m:ctrlPr>
                            <a:rPr lang="en-US" i="1">
                              <a:latin typeface="Cambria Math" charset="0"/>
                              <a:ea typeface="Calibri" charset="0"/>
                              <a:cs typeface="Calibri" charset="0"/>
                            </a:rPr>
                          </m:ctrlPr>
                        </m:sSubPr>
                        <m:e>
                          <m:r>
                            <a:rPr lang="de-AT" b="0" i="1" smtClean="0">
                              <a:latin typeface="Cambria Math" charset="0"/>
                              <a:ea typeface="Calibri" charset="0"/>
                              <a:cs typeface="Calibri" charset="0"/>
                            </a:rPr>
                            <m:t>𝑋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  <a:ea typeface="Calibri" charset="0"/>
                              <a:cs typeface="Calibri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  <a:ea typeface="Calibri" charset="0"/>
                          <a:cs typeface="Calibri" charset="0"/>
                        </a:rPr>
                        <m:t>,…,</m:t>
                      </m:r>
                      <m:sSub>
                        <m:sSubPr>
                          <m:ctrlPr>
                            <a:rPr lang="en-US" i="1">
                              <a:latin typeface="Cambria Math" charset="0"/>
                              <a:ea typeface="Calibri" charset="0"/>
                              <a:cs typeface="Calibri" charset="0"/>
                            </a:rPr>
                          </m:ctrlPr>
                        </m:sSubPr>
                        <m:e>
                          <m:r>
                            <a:rPr lang="de-AT" b="0" i="1" smtClean="0">
                              <a:latin typeface="Cambria Math" charset="0"/>
                              <a:ea typeface="Calibri" charset="0"/>
                              <a:cs typeface="Calibri" charset="0"/>
                            </a:rPr>
                            <m:t>𝑋</m:t>
                          </m:r>
                        </m:e>
                        <m:sub>
                          <m:r>
                            <a:rPr lang="de-AT" b="0" i="1" smtClean="0">
                              <a:latin typeface="Cambria Math" charset="0"/>
                              <a:ea typeface="Calibri" charset="0"/>
                              <a:cs typeface="Calibri" charset="0"/>
                            </a:rPr>
                            <m:t>𝑛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  <a:ea typeface="Calibri" charset="0"/>
                          <a:cs typeface="Calibri" charset="0"/>
                        </a:rPr>
                        <m:t>)</m:t>
                      </m:r>
                    </m:oMath>
                  </m:oMathPara>
                </a14:m>
                <a:endParaRPr lang="en-US" dirty="0" smtClean="0">
                  <a:latin typeface="Calibri" charset="0"/>
                  <a:ea typeface="Calibri" charset="0"/>
                  <a:cs typeface="Calibri" charset="0"/>
                </a:endParaRPr>
              </a:p>
              <a:p>
                <a:pPr marL="0" indent="0">
                  <a:buNone/>
                </a:pPr>
                <a:r>
                  <a:rPr lang="en-US" dirty="0">
                    <a:latin typeface="Calibri" charset="0"/>
                    <a:ea typeface="Calibri" charset="0"/>
                    <a:cs typeface="Calibri" charset="0"/>
                  </a:rPr>
                  <a:t>e</a:t>
                </a:r>
                <a:r>
                  <a:rPr lang="en-US" dirty="0" smtClean="0">
                    <a:latin typeface="Calibri" charset="0"/>
                    <a:ea typeface="Calibri" charset="0"/>
                    <a:cs typeface="Calibri" charset="0"/>
                  </a:rPr>
                  <a:t>ach with </a:t>
                </a:r>
                <a14:m>
                  <m:oMath xmlns:m="http://schemas.openxmlformats.org/officeDocument/2006/math">
                    <m:r>
                      <a:rPr lang="de-AT" b="0" i="1" smtClean="0">
                        <a:latin typeface="Cambria Math" charset="0"/>
                        <a:ea typeface="Calibri" charset="0"/>
                        <a:cs typeface="Calibri" charset="0"/>
                      </a:rPr>
                      <m:t>𝑙</m:t>
                    </m:r>
                  </m:oMath>
                </a14:m>
                <a:r>
                  <a:rPr lang="en-US" i="1" dirty="0" smtClean="0">
                    <a:latin typeface="Calibri" charset="0"/>
                    <a:ea typeface="Calibri" charset="0"/>
                    <a:cs typeface="Calibri" charset="0"/>
                  </a:rPr>
                  <a:t> </a:t>
                </a:r>
                <a:r>
                  <a:rPr lang="en-US" dirty="0" smtClean="0">
                    <a:latin typeface="Calibri" charset="0"/>
                    <a:ea typeface="Calibri" charset="0"/>
                    <a:cs typeface="Calibri" charset="0"/>
                  </a:rPr>
                  <a:t>features: </a:t>
                </a:r>
                <a:endParaRPr lang="de-AT" i="1" dirty="0">
                  <a:latin typeface="Calibri" charset="0"/>
                  <a:ea typeface="Calibri" charset="0"/>
                  <a:cs typeface="Calibri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charset="0"/>
                              <a:ea typeface="Calibri" charset="0"/>
                              <a:cs typeface="Calibri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  <a:ea typeface="Calibri" charset="0"/>
                              <a:cs typeface="Calibri" charset="0"/>
                            </a:rPr>
                            <m:t>𝑋</m:t>
                          </m:r>
                          <m:r>
                            <a:rPr lang="en-US" i="1">
                              <a:latin typeface="Cambria Math" charset="0"/>
                              <a:ea typeface="Calibri" charset="0"/>
                              <a:cs typeface="Calibri" charset="0"/>
                            </a:rPr>
                            <m:t>=(</m:t>
                          </m:r>
                          <m:r>
                            <a:rPr lang="de-AT" b="0" i="1" smtClean="0">
                              <a:latin typeface="Cambria Math" charset="0"/>
                              <a:ea typeface="Calibri" charset="0"/>
                              <a:cs typeface="Calibri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  <a:ea typeface="Calibri" charset="0"/>
                              <a:cs typeface="Calibri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  <a:ea typeface="Calibri" charset="0"/>
                          <a:cs typeface="Calibri" charset="0"/>
                        </a:rPr>
                        <m:t>, </m:t>
                      </m:r>
                      <m:sSub>
                        <m:sSubPr>
                          <m:ctrlPr>
                            <a:rPr lang="en-US" i="1">
                              <a:latin typeface="Cambria Math" charset="0"/>
                              <a:ea typeface="Calibri" charset="0"/>
                              <a:cs typeface="Calibri" charset="0"/>
                            </a:rPr>
                          </m:ctrlPr>
                        </m:sSubPr>
                        <m:e>
                          <m:r>
                            <a:rPr lang="de-AT" b="0" i="1" smtClean="0">
                              <a:latin typeface="Cambria Math" charset="0"/>
                              <a:ea typeface="Calibri" charset="0"/>
                              <a:cs typeface="Calibri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  <a:ea typeface="Calibri" charset="0"/>
                              <a:cs typeface="Calibri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  <a:ea typeface="Calibri" charset="0"/>
                          <a:cs typeface="Calibri" charset="0"/>
                        </a:rPr>
                        <m:t>,…,</m:t>
                      </m:r>
                      <m:sSub>
                        <m:sSubPr>
                          <m:ctrlPr>
                            <a:rPr lang="en-US" i="1">
                              <a:latin typeface="Cambria Math" charset="0"/>
                              <a:ea typeface="Calibri" charset="0"/>
                              <a:cs typeface="Calibri" charset="0"/>
                            </a:rPr>
                          </m:ctrlPr>
                        </m:sSubPr>
                        <m:e>
                          <m:r>
                            <a:rPr lang="de-AT" b="0" i="1" smtClean="0">
                              <a:latin typeface="Cambria Math" charset="0"/>
                              <a:ea typeface="Calibri" charset="0"/>
                              <a:cs typeface="Calibri" charset="0"/>
                            </a:rPr>
                            <m:t>𝑥</m:t>
                          </m:r>
                        </m:e>
                        <m:sub>
                          <m:r>
                            <a:rPr lang="de-AT" b="0" i="1" smtClean="0">
                              <a:latin typeface="Cambria Math" charset="0"/>
                              <a:ea typeface="Calibri" charset="0"/>
                              <a:cs typeface="Calibri" charset="0"/>
                            </a:rPr>
                            <m:t>𝑙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  <a:ea typeface="Calibri" charset="0"/>
                          <a:cs typeface="Calibri" charset="0"/>
                        </a:rPr>
                        <m:t>)</m:t>
                      </m:r>
                    </m:oMath>
                  </m:oMathPara>
                </a14:m>
                <a:endParaRPr lang="en-US" dirty="0" smtClean="0">
                  <a:latin typeface="Calibri" charset="0"/>
                  <a:ea typeface="Calibri" charset="0"/>
                  <a:cs typeface="Calibri" charset="0"/>
                </a:endParaRPr>
              </a:p>
              <a:p>
                <a:pPr marL="0" indent="0">
                  <a:buNone/>
                </a:pPr>
                <a:r>
                  <a:rPr lang="en-US" dirty="0" smtClean="0">
                    <a:latin typeface="Calibri" charset="0"/>
                    <a:ea typeface="Calibri" charset="0"/>
                    <a:cs typeface="Calibri" charset="0"/>
                  </a:rPr>
                  <a:t>and each corresponds to an output (label) 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charset="0"/>
                              <a:ea typeface="Calibri" charset="0"/>
                              <a:cs typeface="Calibri" charset="0"/>
                            </a:rPr>
                          </m:ctrlPr>
                        </m:sSubPr>
                        <m:e>
                          <m:r>
                            <a:rPr lang="de-AT" b="0" i="1" smtClean="0">
                              <a:latin typeface="Cambria Math" charset="0"/>
                              <a:ea typeface="Calibri" charset="0"/>
                              <a:cs typeface="Calibri" charset="0"/>
                            </a:rPr>
                            <m:t>𝑌</m:t>
                          </m:r>
                          <m:r>
                            <a:rPr lang="en-US" i="1">
                              <a:latin typeface="Cambria Math" charset="0"/>
                              <a:ea typeface="Calibri" charset="0"/>
                              <a:cs typeface="Calibri" charset="0"/>
                            </a:rPr>
                            <m:t>=(</m:t>
                          </m:r>
                          <m:r>
                            <a:rPr lang="de-AT" b="0" i="1" smtClean="0">
                              <a:latin typeface="Cambria Math" charset="0"/>
                              <a:ea typeface="Calibri" charset="0"/>
                              <a:cs typeface="Calibri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  <a:ea typeface="Calibri" charset="0"/>
                              <a:cs typeface="Calibri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  <a:ea typeface="Calibri" charset="0"/>
                          <a:cs typeface="Calibri" charset="0"/>
                        </a:rPr>
                        <m:t>, </m:t>
                      </m:r>
                      <m:sSub>
                        <m:sSubPr>
                          <m:ctrlPr>
                            <a:rPr lang="en-US" i="1">
                              <a:latin typeface="Cambria Math" charset="0"/>
                              <a:ea typeface="Calibri" charset="0"/>
                              <a:cs typeface="Calibri" charset="0"/>
                            </a:rPr>
                          </m:ctrlPr>
                        </m:sSubPr>
                        <m:e>
                          <m:r>
                            <a:rPr lang="de-AT" b="0" i="1" smtClean="0">
                              <a:latin typeface="Cambria Math" charset="0"/>
                              <a:ea typeface="Calibri" charset="0"/>
                              <a:cs typeface="Calibri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  <a:ea typeface="Calibri" charset="0"/>
                              <a:cs typeface="Calibri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  <a:ea typeface="Calibri" charset="0"/>
                          <a:cs typeface="Calibri" charset="0"/>
                        </a:rPr>
                        <m:t>,…,</m:t>
                      </m:r>
                      <m:sSub>
                        <m:sSubPr>
                          <m:ctrlPr>
                            <a:rPr lang="en-US" i="1">
                              <a:latin typeface="Cambria Math" charset="0"/>
                              <a:ea typeface="Calibri" charset="0"/>
                              <a:cs typeface="Calibri" charset="0"/>
                            </a:rPr>
                          </m:ctrlPr>
                        </m:sSubPr>
                        <m:e>
                          <m:r>
                            <a:rPr lang="de-AT" b="0" i="1" smtClean="0">
                              <a:latin typeface="Cambria Math" charset="0"/>
                              <a:ea typeface="Calibri" charset="0"/>
                              <a:cs typeface="Calibri" charset="0"/>
                            </a:rPr>
                            <m:t>𝑦</m:t>
                          </m:r>
                        </m:e>
                        <m:sub>
                          <m:r>
                            <a:rPr lang="de-AT" b="0" i="1" smtClean="0">
                              <a:latin typeface="Cambria Math" charset="0"/>
                              <a:ea typeface="Calibri" charset="0"/>
                              <a:cs typeface="Calibri" charset="0"/>
                            </a:rPr>
                            <m:t>𝑛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  <a:ea typeface="Calibri" charset="0"/>
                          <a:cs typeface="Calibri" charset="0"/>
                        </a:rPr>
                        <m:t>)</m:t>
                      </m:r>
                    </m:oMath>
                  </m:oMathPara>
                </a14:m>
                <a:endParaRPr lang="en-US" dirty="0">
                  <a:latin typeface="Calibri" charset="0"/>
                  <a:ea typeface="Calibri" charset="0"/>
                  <a:cs typeface="Calibri" charset="0"/>
                </a:endParaRPr>
              </a:p>
              <a:p>
                <a:endParaRPr lang="en-US" dirty="0" smtClean="0">
                  <a:latin typeface="Calibri" charset="0"/>
                  <a:ea typeface="Calibri" charset="0"/>
                  <a:cs typeface="Calibri" charset="0"/>
                </a:endParaRPr>
              </a:p>
              <a:p>
                <a:r>
                  <a:rPr lang="en-US" dirty="0" smtClean="0">
                    <a:latin typeface="Calibri" charset="0"/>
                    <a:ea typeface="Calibri" charset="0"/>
                    <a:cs typeface="Calibri" charset="0"/>
                  </a:rPr>
                  <a:t>Based on the observed data, we assume that there exists a function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libri" charset="0"/>
                        <a:cs typeface="Calibri" charset="0"/>
                      </a:rPr>
                      <m:t>𝑓</m:t>
                    </m:r>
                  </m:oMath>
                </a14:m>
                <a:r>
                  <a:rPr lang="en-US" dirty="0" smtClean="0">
                    <a:latin typeface="Calibri" charset="0"/>
                    <a:ea typeface="Calibri" charset="0"/>
                    <a:cs typeface="Calibri" charset="0"/>
                  </a:rPr>
                  <a:t> to map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𝕏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dirty="0" smtClean="0">
                    <a:latin typeface="Calibri" charset="0"/>
                    <a:ea typeface="Calibri" charset="0"/>
                    <a:cs typeface="Calibri" charset="0"/>
                  </a:rPr>
                  <a:t>to </a:t>
                </a:r>
                <a14:m>
                  <m:oMath xmlns:m="http://schemas.openxmlformats.org/officeDocument/2006/math">
                    <m:r>
                      <a:rPr lang="de-AT" i="1">
                        <a:latin typeface="Cambria Math" charset="0"/>
                        <a:ea typeface="Calibri" charset="0"/>
                        <a:cs typeface="Calibri" charset="0"/>
                      </a:rPr>
                      <m:t>𝑌</m:t>
                    </m:r>
                  </m:oMath>
                </a14:m>
                <a:r>
                  <a:rPr lang="en-US" dirty="0" smtClean="0">
                    <a:latin typeface="Calibri" charset="0"/>
                    <a:ea typeface="Calibri" charset="0"/>
                    <a:cs typeface="Calibri" charset="0"/>
                  </a:rPr>
                  <a:t> such that: </a:t>
                </a:r>
                <a:endParaRPr lang="de-AT" i="1" dirty="0" smtClean="0">
                  <a:latin typeface="Calibri" charset="0"/>
                  <a:ea typeface="Calibri" charset="0"/>
                  <a:cs typeface="Calibri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>
                          <a:latin typeface="Cambria Math" charset="0"/>
                          <a:ea typeface="Calibri" charset="0"/>
                          <a:cs typeface="Calibri" charset="0"/>
                        </a:rPr>
                        <m:t>𝑌</m:t>
                      </m:r>
                      <m:r>
                        <a:rPr lang="en-US" sz="4000" i="1">
                          <a:latin typeface="Cambria Math" charset="0"/>
                          <a:ea typeface="Calibri" charset="0"/>
                          <a:cs typeface="Calibri" charset="0"/>
                        </a:rPr>
                        <m:t>=</m:t>
                      </m:r>
                      <m:r>
                        <a:rPr lang="en-US" sz="4000" i="1">
                          <a:latin typeface="Cambria Math" charset="0"/>
                          <a:ea typeface="Calibri" charset="0"/>
                          <a:cs typeface="Calibri" charset="0"/>
                        </a:rPr>
                        <m:t>𝑓</m:t>
                      </m:r>
                      <m:d>
                        <m:dPr>
                          <m:ctrlPr>
                            <a:rPr lang="en-US" sz="4000" i="1">
                              <a:latin typeface="Cambria Math" charset="0"/>
                              <a:ea typeface="Calibri" charset="0"/>
                              <a:cs typeface="Calibri" charset="0"/>
                            </a:rPr>
                          </m:ctrlPr>
                        </m:dPr>
                        <m:e>
                          <m:r>
                            <a:rPr lang="en-US" sz="40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𝕏</m:t>
                          </m:r>
                        </m:e>
                      </m:d>
                      <m:r>
                        <a:rPr lang="en-US" sz="4000" i="1">
                          <a:latin typeface="Cambria Math" charset="0"/>
                          <a:ea typeface="Calibri" charset="0"/>
                          <a:cs typeface="Calibri" charset="0"/>
                        </a:rPr>
                        <m:t>+</m:t>
                      </m:r>
                      <m:r>
                        <a:rPr lang="en-US" sz="4000" i="1">
                          <a:latin typeface="Cambria Math" charset="0"/>
                          <a:ea typeface="Calibri" charset="0"/>
                          <a:cs typeface="Calibri" charset="0"/>
                        </a:rPr>
                        <m:t>𝜖</m:t>
                      </m:r>
                    </m:oMath>
                  </m:oMathPara>
                </a14:m>
                <a:endParaRPr lang="en-US" sz="4000" dirty="0" smtClean="0">
                  <a:latin typeface="Calibri" charset="0"/>
                  <a:ea typeface="Calibri" charset="0"/>
                  <a:cs typeface="Calibri" charset="0"/>
                </a:endParaRPr>
              </a:p>
              <a:p>
                <a:endParaRPr lang="en-US" dirty="0" smtClean="0">
                  <a:latin typeface="Calibri" charset="0"/>
                  <a:ea typeface="Calibri" charset="0"/>
                  <a:cs typeface="Calibri" charset="0"/>
                </a:endParaRPr>
              </a:p>
              <a:p>
                <a:endParaRPr lang="en-US" dirty="0">
                  <a:latin typeface="Calibri" charset="0"/>
                  <a:ea typeface="Calibri" charset="0"/>
                  <a:cs typeface="Calibri" charset="0"/>
                </a:endParaRPr>
              </a:p>
              <a:p>
                <a:endParaRPr lang="en-US" dirty="0" smtClean="0">
                  <a:latin typeface="Calibri" charset="0"/>
                  <a:ea typeface="Calibri" charset="0"/>
                  <a:cs typeface="Calibri" charset="0"/>
                </a:endParaRPr>
              </a:p>
              <a:p>
                <a:endParaRPr lang="en-US" dirty="0" smtClean="0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</mc:Choice>
        <mc:Fallback>
          <p:sp>
            <p:nvSpPr>
              <p:cNvPr id="4" name="Inhaltsplatzhalt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5799" y="990599"/>
                <a:ext cx="8072439" cy="5438001"/>
              </a:xfrm>
              <a:blipFill rotWithShape="0">
                <a:blip r:embed="rId2"/>
                <a:stretch>
                  <a:fillRect l="-1132" t="-7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hteck 5"/>
          <p:cNvSpPr/>
          <p:nvPr/>
        </p:nvSpPr>
        <p:spPr>
          <a:xfrm>
            <a:off x="7873412" y="6428601"/>
            <a:ext cx="35618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smtClean="0"/>
              <a:t>[7]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062907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Machine </a:t>
            </a:r>
            <a:r>
              <a:rPr lang="en-GB" dirty="0" smtClean="0"/>
              <a:t>Learning Model</a:t>
            </a:r>
            <a:endParaRPr lang="en-GB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Inhaltsplatzhalter 3"/>
              <p:cNvSpPr>
                <a:spLocks noGrp="1"/>
              </p:cNvSpPr>
              <p:nvPr>
                <p:ph idx="1"/>
              </p:nvPr>
            </p:nvSpPr>
            <p:spPr>
              <a:xfrm>
                <a:off x="685799" y="1295400"/>
                <a:ext cx="8072439" cy="4724400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latin typeface="Cambria Math" charset="0"/>
                          <a:ea typeface="Calibri" charset="0"/>
                          <a:cs typeface="Calibri" charset="0"/>
                        </a:rPr>
                        <m:t>𝑌</m:t>
                      </m:r>
                      <m:r>
                        <a:rPr lang="en-US" sz="3200" i="1" smtClean="0">
                          <a:latin typeface="Cambria Math" charset="0"/>
                          <a:ea typeface="Calibri" charset="0"/>
                          <a:cs typeface="Calibri" charset="0"/>
                        </a:rPr>
                        <m:t>=</m:t>
                      </m:r>
                      <m:r>
                        <a:rPr lang="en-US" sz="3200" i="1" smtClean="0">
                          <a:latin typeface="Cambria Math" charset="0"/>
                          <a:ea typeface="Calibri" charset="0"/>
                          <a:cs typeface="Calibri" charset="0"/>
                        </a:rPr>
                        <m:t>𝑓</m:t>
                      </m:r>
                      <m:d>
                        <m:dPr>
                          <m:ctrlPr>
                            <a:rPr lang="en-US" sz="3200" i="1">
                              <a:latin typeface="Cambria Math" charset="0"/>
                              <a:ea typeface="Calibri" charset="0"/>
                              <a:cs typeface="Calibri" charset="0"/>
                            </a:rPr>
                          </m:ctrlPr>
                        </m:dPr>
                        <m:e>
                          <m:r>
                            <a:rPr lang="en-US" sz="32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𝕏</m:t>
                          </m:r>
                        </m:e>
                      </m:d>
                      <m:r>
                        <a:rPr lang="en-US" sz="3200" i="1">
                          <a:latin typeface="Cambria Math" charset="0"/>
                          <a:ea typeface="Calibri" charset="0"/>
                          <a:cs typeface="Calibri" charset="0"/>
                        </a:rPr>
                        <m:t>+</m:t>
                      </m:r>
                      <m:r>
                        <a:rPr lang="en-US" sz="3200" i="1">
                          <a:latin typeface="Cambria Math" charset="0"/>
                          <a:ea typeface="Calibri" charset="0"/>
                          <a:cs typeface="Calibri" charset="0"/>
                        </a:rPr>
                        <m:t>𝜖</m:t>
                      </m:r>
                    </m:oMath>
                  </m:oMathPara>
                </a14:m>
                <a:endParaRPr lang="en-US" sz="3200" dirty="0">
                  <a:latin typeface="Calibri" charset="0"/>
                  <a:ea typeface="Calibri" charset="0"/>
                  <a:cs typeface="Calibri" charset="0"/>
                </a:endParaRPr>
              </a:p>
              <a:p>
                <a14:m>
                  <m:oMath xmlns:m="http://schemas.openxmlformats.org/officeDocument/2006/math">
                    <m:r>
                      <a:rPr lang="en-GB" b="0" i="1" smtClean="0">
                        <a:latin typeface="Cambria Math" charset="0"/>
                        <a:ea typeface="Calibri" charset="0"/>
                        <a:cs typeface="Calibri" charset="0"/>
                      </a:rPr>
                      <m:t>𝑓</m:t>
                    </m:r>
                    <m:r>
                      <a:rPr lang="en-GB" i="1">
                        <a:latin typeface="Cambria Math" charset="0"/>
                        <a:ea typeface="Calibri" charset="0"/>
                        <a:cs typeface="Calibri" charset="0"/>
                      </a:rPr>
                      <m:t> </m:t>
                    </m:r>
                  </m:oMath>
                </a14:m>
                <a:r>
                  <a:rPr lang="en-GB" dirty="0" smtClean="0">
                    <a:latin typeface="Calibri" charset="0"/>
                    <a:ea typeface="Calibri" charset="0"/>
                    <a:cs typeface="Calibri" charset="0"/>
                  </a:rPr>
                  <a:t>is a fixed but </a:t>
                </a:r>
                <a:r>
                  <a:rPr lang="en-GB" dirty="0" smtClean="0">
                    <a:solidFill>
                      <a:srgbClr val="FF0000"/>
                    </a:solidFill>
                    <a:latin typeface="Calibri" charset="0"/>
                    <a:ea typeface="Calibri" charset="0"/>
                    <a:cs typeface="Calibri" charset="0"/>
                  </a:rPr>
                  <a:t>unknown function</a:t>
                </a:r>
              </a:p>
              <a:p>
                <a14:m>
                  <m:oMath xmlns:m="http://schemas.openxmlformats.org/officeDocument/2006/math">
                    <m:r>
                      <a:rPr lang="en-GB" sz="2800" i="1">
                        <a:latin typeface="Cambria Math" charset="0"/>
                        <a:ea typeface="Calibri" charset="0"/>
                        <a:cs typeface="Calibri" charset="0"/>
                      </a:rPr>
                      <m:t>𝜖</m:t>
                    </m:r>
                    <m:r>
                      <a:rPr lang="en-GB" sz="2800" b="0" i="1" smtClean="0">
                        <a:latin typeface="Cambria Math" charset="0"/>
                        <a:ea typeface="Calibri" charset="0"/>
                        <a:cs typeface="Calibri" charset="0"/>
                      </a:rPr>
                      <m:t>&gt;0</m:t>
                    </m:r>
                  </m:oMath>
                </a14:m>
                <a:r>
                  <a:rPr lang="en-GB" dirty="0" smtClean="0">
                    <a:latin typeface="Calibri" charset="0"/>
                    <a:ea typeface="Calibri" charset="0"/>
                    <a:cs typeface="Calibri" charset="0"/>
                  </a:rPr>
                  <a:t> is </a:t>
                </a:r>
                <a:r>
                  <a:rPr lang="en-GB" dirty="0" smtClean="0">
                    <a:solidFill>
                      <a:srgbClr val="FF0000"/>
                    </a:solidFill>
                    <a:latin typeface="Calibri" charset="0"/>
                    <a:ea typeface="Calibri" charset="0"/>
                    <a:cs typeface="Calibri" charset="0"/>
                  </a:rPr>
                  <a:t>irreducible error </a:t>
                </a:r>
                <a:endParaRPr lang="en-GB" dirty="0" smtClean="0">
                  <a:solidFill>
                    <a:srgbClr val="FF0000"/>
                  </a:solidFill>
                  <a:latin typeface="Calibri" charset="0"/>
                  <a:ea typeface="Calibri" charset="0"/>
                  <a:cs typeface="Calibri" charset="0"/>
                  <a:sym typeface="Wingdings"/>
                </a:endParaRPr>
              </a:p>
              <a:p>
                <a:pPr lvl="1"/>
                <a:r>
                  <a:rPr lang="en-GB" sz="2200" dirty="0" smtClean="0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There is always some unknown factors that not exists in data</a:t>
                </a:r>
              </a:p>
              <a:p>
                <a:pPr lvl="1"/>
                <a:r>
                  <a:rPr lang="en-GB" sz="2200" dirty="0" smtClean="0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It means that we </a:t>
                </a:r>
                <a:r>
                  <a:rPr lang="en-GB" sz="2200" dirty="0" smtClean="0">
                    <a:latin typeface="Calibri" charset="0"/>
                    <a:ea typeface="Calibri" charset="0"/>
                    <a:cs typeface="Calibri" charset="0"/>
                    <a:sym typeface="Wingdings"/>
                  </a:rPr>
                  <a:t>can never completely infer </a:t>
                </a:r>
                <a14:m>
                  <m:oMath xmlns:m="http://schemas.openxmlformats.org/officeDocument/2006/math">
                    <m:r>
                      <a:rPr lang="en-GB" sz="2200" i="1">
                        <a:latin typeface="Cambria Math" charset="0"/>
                        <a:ea typeface="Calibri" charset="0"/>
                        <a:cs typeface="Calibri" charset="0"/>
                      </a:rPr>
                      <m:t>𝑌</m:t>
                    </m:r>
                  </m:oMath>
                </a14:m>
                <a:r>
                  <a:rPr lang="en-GB" sz="2200" dirty="0" smtClean="0">
                    <a:latin typeface="Calibri" charset="0"/>
                    <a:ea typeface="Calibri" charset="0"/>
                    <a:cs typeface="Calibri" charset="0"/>
                  </a:rPr>
                  <a:t> from </a:t>
                </a:r>
                <a14:m>
                  <m:oMath xmlns:m="http://schemas.openxmlformats.org/officeDocument/2006/math">
                    <m:r>
                      <a:rPr lang="en-GB" sz="2200" b="0" i="1" smtClean="0">
                        <a:latin typeface="Cambria Math" charset="0"/>
                        <a:ea typeface="Calibri" charset="0"/>
                        <a:cs typeface="Calibri" charset="0"/>
                      </a:rPr>
                      <m:t>𝑋</m:t>
                    </m:r>
                    <m:r>
                      <a:rPr lang="de-AT" sz="2200" b="0" i="1" smtClean="0">
                        <a:latin typeface="Cambria Math" charset="0"/>
                        <a:ea typeface="Calibri" charset="0"/>
                        <a:cs typeface="Calibri" charset="0"/>
                      </a:rPr>
                      <m:t>!</m:t>
                    </m:r>
                  </m:oMath>
                </a14:m>
                <a:endParaRPr lang="en-GB" sz="2200" b="0" dirty="0" smtClean="0">
                  <a:latin typeface="Calibri" charset="0"/>
                  <a:ea typeface="Calibri" charset="0"/>
                  <a:cs typeface="Calibri" charset="0"/>
                </a:endParaRPr>
              </a:p>
              <a:p>
                <a:pPr lvl="1"/>
                <a:endParaRPr lang="en-GB" sz="1800" b="0" dirty="0" smtClean="0">
                  <a:latin typeface="Calibri" charset="0"/>
                  <a:ea typeface="Calibri" charset="0"/>
                  <a:cs typeface="Calibri" charset="0"/>
                </a:endParaRPr>
              </a:p>
              <a:p>
                <a:r>
                  <a:rPr lang="en-GB" dirty="0" smtClean="0">
                    <a:latin typeface="Calibri" charset="0"/>
                    <a:ea typeface="Calibri" charset="0"/>
                    <a:cs typeface="Calibri" charset="0"/>
                  </a:rPr>
                  <a:t>The aim of Machine Learning is to estimate</a:t>
                </a:r>
                <a:endParaRPr lang="en-GB" dirty="0">
                  <a:latin typeface="Calibri" charset="0"/>
                  <a:ea typeface="Calibri" charset="0"/>
                  <a:cs typeface="Calibri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sz="3200" i="1" smtClean="0">
                              <a:latin typeface="Cambria Math" charset="0"/>
                              <a:ea typeface="Calibri" charset="0"/>
                              <a:cs typeface="Calibri" charset="0"/>
                            </a:rPr>
                          </m:ctrlPr>
                        </m:accPr>
                        <m:e>
                          <m:r>
                            <a:rPr lang="en-GB" sz="3200" b="0" i="1" smtClean="0">
                              <a:latin typeface="Cambria Math" charset="0"/>
                              <a:ea typeface="Calibri" charset="0"/>
                              <a:cs typeface="Calibri" charset="0"/>
                            </a:rPr>
                            <m:t>𝑌</m:t>
                          </m:r>
                        </m:e>
                      </m:acc>
                      <m:r>
                        <a:rPr lang="en-GB" sz="3200" i="1">
                          <a:latin typeface="Cambria Math" charset="0"/>
                          <a:ea typeface="Calibri" charset="0"/>
                          <a:cs typeface="Calibri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GB" sz="3200" i="1" smtClean="0">
                              <a:latin typeface="Cambria Math" charset="0"/>
                              <a:ea typeface="Calibri" charset="0"/>
                              <a:cs typeface="Calibri" charset="0"/>
                            </a:rPr>
                          </m:ctrlPr>
                        </m:accPr>
                        <m:e>
                          <m:r>
                            <a:rPr lang="en-GB" sz="3200" b="0" i="1" smtClean="0">
                              <a:latin typeface="Cambria Math" charset="0"/>
                              <a:ea typeface="Calibri" charset="0"/>
                              <a:cs typeface="Calibri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GB" sz="3200" i="1">
                              <a:latin typeface="Cambria Math" charset="0"/>
                              <a:ea typeface="Calibri" charset="0"/>
                              <a:cs typeface="Calibri" charset="0"/>
                            </a:rPr>
                          </m:ctrlPr>
                        </m:dPr>
                        <m:e>
                          <m:r>
                            <a:rPr lang="en-US" sz="3200" i="1">
                              <a:latin typeface="Cambria Math" charset="0"/>
                              <a:ea typeface="Calibri" charset="0"/>
                              <a:cs typeface="Calibri" charset="0"/>
                            </a:rPr>
                            <m:t>𝕏</m:t>
                          </m:r>
                        </m:e>
                      </m:d>
                    </m:oMath>
                  </m:oMathPara>
                </a14:m>
                <a:endParaRPr lang="en-GB" sz="3200" dirty="0" smtClean="0">
                  <a:latin typeface="Calibri" charset="0"/>
                  <a:ea typeface="Calibri" charset="0"/>
                  <a:cs typeface="Calibri" charset="0"/>
                </a:endParaRPr>
              </a:p>
              <a:p>
                <a:pPr marL="0" indent="0">
                  <a:buNone/>
                </a:pPr>
                <a:r>
                  <a:rPr lang="en-GB" dirty="0" smtClean="0">
                    <a:latin typeface="Calibri" charset="0"/>
                    <a:ea typeface="Calibri" charset="0"/>
                    <a:cs typeface="Calibri" charset="0"/>
                  </a:rPr>
                  <a:t>i.e.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i="1">
                            <a:latin typeface="Cambria Math" charset="0"/>
                            <a:ea typeface="Calibri" charset="0"/>
                            <a:cs typeface="Calibri" charset="0"/>
                          </a:rPr>
                        </m:ctrlPr>
                      </m:accPr>
                      <m:e>
                        <m:r>
                          <a:rPr lang="en-GB" i="1">
                            <a:latin typeface="Cambria Math" charset="0"/>
                            <a:ea typeface="Calibri" charset="0"/>
                            <a:cs typeface="Calibri" charset="0"/>
                          </a:rPr>
                          <m:t>𝑌</m:t>
                        </m:r>
                      </m:e>
                    </m:acc>
                  </m:oMath>
                </a14:m>
                <a:r>
                  <a:rPr lang="en-GB" dirty="0" smtClean="0">
                    <a:latin typeface="Calibri" charset="0"/>
                    <a:ea typeface="Calibri" charset="0"/>
                    <a:cs typeface="Calibri" charset="0"/>
                  </a:rPr>
                  <a:t> (</a:t>
                </a:r>
                <a:r>
                  <a:rPr lang="en-GB" dirty="0" smtClean="0">
                    <a:solidFill>
                      <a:srgbClr val="FF0000"/>
                    </a:solidFill>
                    <a:latin typeface="Calibri" charset="0"/>
                    <a:ea typeface="Calibri" charset="0"/>
                    <a:cs typeface="Calibri" charset="0"/>
                  </a:rPr>
                  <a:t>predicted </a:t>
                </a:r>
                <a:r>
                  <a:rPr lang="en-GB" dirty="0">
                    <a:solidFill>
                      <a:srgbClr val="FF0000"/>
                    </a:solidFill>
                    <a:latin typeface="Calibri" charset="0"/>
                    <a:ea typeface="Calibri" charset="0"/>
                    <a:cs typeface="Calibri" charset="0"/>
                  </a:rPr>
                  <a:t>output</a:t>
                </a:r>
                <a:r>
                  <a:rPr lang="en-GB" dirty="0" smtClean="0">
                    <a:latin typeface="Calibri" charset="0"/>
                    <a:ea typeface="Calibri" charset="0"/>
                    <a:cs typeface="Calibri" charset="0"/>
                  </a:rPr>
                  <a:t>) be </a:t>
                </a:r>
                <a:r>
                  <a:rPr lang="en-GB" i="1" dirty="0" smtClean="0">
                    <a:latin typeface="Calibri" charset="0"/>
                    <a:ea typeface="Calibri" charset="0"/>
                    <a:cs typeface="Calibri" charset="0"/>
                  </a:rPr>
                  <a:t>close </a:t>
                </a:r>
                <a:r>
                  <a:rPr lang="en-GB" dirty="0" smtClean="0">
                    <a:latin typeface="Calibri" charset="0"/>
                    <a:ea typeface="Calibri" charset="0"/>
                    <a:cs typeface="Calibri" charset="0"/>
                  </a:rPr>
                  <a:t>to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charset="0"/>
                        <a:ea typeface="Calibri" charset="0"/>
                        <a:cs typeface="Calibri" charset="0"/>
                      </a:rPr>
                      <m:t>𝑌</m:t>
                    </m:r>
                  </m:oMath>
                </a14:m>
                <a:r>
                  <a:rPr lang="en-GB" b="0" dirty="0" smtClean="0">
                    <a:latin typeface="Calibri" charset="0"/>
                    <a:ea typeface="Calibri" charset="0"/>
                    <a:cs typeface="Calibri" charset="0"/>
                  </a:rPr>
                  <a:t> </a:t>
                </a:r>
                <a:r>
                  <a:rPr lang="en-GB" dirty="0" smtClean="0">
                    <a:latin typeface="Calibri" charset="0"/>
                    <a:ea typeface="Calibri" charset="0"/>
                    <a:cs typeface="Calibri" charset="0"/>
                  </a:rPr>
                  <a:t>(</a:t>
                </a:r>
                <a:r>
                  <a:rPr lang="en-GB" dirty="0" smtClean="0">
                    <a:solidFill>
                      <a:srgbClr val="FF0000"/>
                    </a:solidFill>
                    <a:latin typeface="Calibri" charset="0"/>
                    <a:ea typeface="Calibri" charset="0"/>
                    <a:cs typeface="Calibri" charset="0"/>
                  </a:rPr>
                  <a:t>real output</a:t>
                </a:r>
                <a:r>
                  <a:rPr lang="en-GB" dirty="0" smtClean="0">
                    <a:latin typeface="Calibri" charset="0"/>
                    <a:ea typeface="Calibri" charset="0"/>
                    <a:cs typeface="Calibri" charset="0"/>
                  </a:rPr>
                  <a:t>).</a:t>
                </a:r>
                <a:endParaRPr lang="en-GB" b="0" dirty="0" smtClean="0">
                  <a:latin typeface="Calibri" charset="0"/>
                  <a:ea typeface="Calibri" charset="0"/>
                  <a:cs typeface="Calibri" charset="0"/>
                </a:endParaRPr>
              </a:p>
              <a:p>
                <a:r>
                  <a:rPr lang="en-GB" dirty="0" smtClean="0">
                    <a:latin typeface="Calibri" charset="0"/>
                    <a:ea typeface="Calibri" charset="0"/>
                    <a:cs typeface="Calibri" charset="0"/>
                  </a:rPr>
                  <a:t>The difference between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i="1">
                            <a:latin typeface="Cambria Math" charset="0"/>
                            <a:ea typeface="Calibri" charset="0"/>
                            <a:cs typeface="Calibri" charset="0"/>
                          </a:rPr>
                        </m:ctrlPr>
                      </m:accPr>
                      <m:e>
                        <m:r>
                          <a:rPr lang="en-GB" i="1">
                            <a:latin typeface="Cambria Math" charset="0"/>
                            <a:ea typeface="Calibri" charset="0"/>
                            <a:cs typeface="Calibri" charset="0"/>
                          </a:rPr>
                          <m:t>𝑓</m:t>
                        </m:r>
                      </m:e>
                    </m:acc>
                  </m:oMath>
                </a14:m>
                <a:r>
                  <a:rPr lang="en-GB" dirty="0">
                    <a:latin typeface="Calibri" charset="0"/>
                    <a:ea typeface="Calibri" charset="0"/>
                    <a:cs typeface="Calibri" charset="0"/>
                  </a:rPr>
                  <a:t> </a:t>
                </a:r>
                <a:r>
                  <a:rPr lang="en-GB" dirty="0" smtClean="0">
                    <a:latin typeface="Calibri" charset="0"/>
                    <a:ea typeface="Calibri" charset="0"/>
                    <a:cs typeface="Calibri" charset="0"/>
                  </a:rPr>
                  <a:t>and </a:t>
                </a:r>
                <a14:m>
                  <m:oMath xmlns:m="http://schemas.openxmlformats.org/officeDocument/2006/math">
                    <m:r>
                      <a:rPr lang="de-AT" b="0" i="1" smtClean="0">
                        <a:latin typeface="Cambria Math" charset="0"/>
                        <a:ea typeface="Calibri" charset="0"/>
                        <a:cs typeface="Calibri" charset="0"/>
                      </a:rPr>
                      <m:t>𝑓</m:t>
                    </m:r>
                  </m:oMath>
                </a14:m>
                <a:r>
                  <a:rPr lang="en-GB" dirty="0" smtClean="0">
                    <a:latin typeface="Calibri" charset="0"/>
                    <a:ea typeface="Calibri" charset="0"/>
                    <a:cs typeface="Calibri" charset="0"/>
                  </a:rPr>
                  <a:t> is </a:t>
                </a:r>
                <a:r>
                  <a:rPr lang="en-GB" dirty="0" smtClean="0">
                    <a:solidFill>
                      <a:srgbClr val="FF0000"/>
                    </a:solidFill>
                    <a:latin typeface="Calibri" charset="0"/>
                    <a:ea typeface="Calibri" charset="0"/>
                    <a:cs typeface="Calibri" charset="0"/>
                  </a:rPr>
                  <a:t>reducible error</a:t>
                </a:r>
                <a:r>
                  <a:rPr lang="en-GB" dirty="0" smtClean="0">
                    <a:latin typeface="Calibri" charset="0"/>
                    <a:ea typeface="Calibri" charset="0"/>
                    <a:cs typeface="Calibri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AT" sz="2800" i="1" smtClean="0">
                        <a:latin typeface="Cambria Math" charset="0"/>
                        <a:ea typeface="Calibri" charset="0"/>
                        <a:cs typeface="Calibri" charset="0"/>
                      </a:rPr>
                      <m:t>𝜀</m:t>
                    </m:r>
                  </m:oMath>
                </a14:m>
                <a:endParaRPr lang="en-GB" dirty="0">
                  <a:latin typeface="Calibri" charset="0"/>
                  <a:ea typeface="Calibri" charset="0"/>
                  <a:cs typeface="Calibri" charset="0"/>
                </a:endParaRPr>
              </a:p>
              <a:p>
                <a:r>
                  <a:rPr lang="en-GB" b="0" dirty="0" smtClean="0">
                    <a:latin typeface="Calibri" charset="0"/>
                    <a:ea typeface="Calibri" charset="0"/>
                    <a:cs typeface="Calibri" charset="0"/>
                  </a:rPr>
                  <a:t>We call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i="1">
                            <a:latin typeface="Cambria Math" charset="0"/>
                            <a:ea typeface="Calibri" charset="0"/>
                            <a:cs typeface="Calibri" charset="0"/>
                          </a:rPr>
                        </m:ctrlPr>
                      </m:accPr>
                      <m:e>
                        <m:r>
                          <a:rPr lang="en-GB" i="1">
                            <a:latin typeface="Cambria Math" charset="0"/>
                            <a:ea typeface="Calibri" charset="0"/>
                            <a:cs typeface="Calibri" charset="0"/>
                          </a:rPr>
                          <m:t>𝑓</m:t>
                        </m:r>
                      </m:e>
                    </m:acc>
                  </m:oMath>
                </a14:m>
                <a:r>
                  <a:rPr lang="en-GB" b="0" dirty="0" smtClean="0">
                    <a:latin typeface="Calibri" charset="0"/>
                    <a:ea typeface="Calibri" charset="0"/>
                    <a:cs typeface="Calibri" charset="0"/>
                  </a:rPr>
                  <a:t> a </a:t>
                </a:r>
                <a:r>
                  <a:rPr lang="en-GB" b="0" i="1" dirty="0" smtClean="0">
                    <a:solidFill>
                      <a:srgbClr val="FF0000"/>
                    </a:solidFill>
                    <a:latin typeface="Calibri" charset="0"/>
                    <a:ea typeface="Calibri" charset="0"/>
                    <a:cs typeface="Calibri" charset="0"/>
                  </a:rPr>
                  <a:t>machine learning model</a:t>
                </a:r>
              </a:p>
              <a:p>
                <a:pPr marL="0" indent="0">
                  <a:buNone/>
                </a:pPr>
                <a:endParaRPr lang="en-GB" dirty="0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</mc:Choice>
        <mc:Fallback>
          <p:sp>
            <p:nvSpPr>
              <p:cNvPr id="4" name="Inhaltsplatzhalt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5799" y="1295400"/>
                <a:ext cx="8072439" cy="4724400"/>
              </a:xfrm>
              <a:blipFill rotWithShape="0">
                <a:blip r:embed="rId2"/>
                <a:stretch>
                  <a:fillRect l="-1132" b="-94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feld 4"/>
          <p:cNvSpPr txBox="1"/>
          <p:nvPr/>
        </p:nvSpPr>
        <p:spPr>
          <a:xfrm>
            <a:off x="4652387" y="509451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616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sz="2400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003" y="2435352"/>
            <a:ext cx="9144000" cy="3584448"/>
          </a:xfrm>
          <a:prstGeom prst="rect">
            <a:avLst/>
          </a:prstGeom>
        </p:spPr>
      </p:pic>
      <p:sp>
        <p:nvSpPr>
          <p:cNvPr id="4" name="Inhaltsplatzhalter 3"/>
          <p:cNvSpPr>
            <a:spLocks noGrp="1"/>
          </p:cNvSpPr>
          <p:nvPr>
            <p:ph idx="1"/>
          </p:nvPr>
        </p:nvSpPr>
        <p:spPr>
          <a:xfrm>
            <a:off x="611188" y="1447800"/>
            <a:ext cx="8137525" cy="4573588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Analysis of 350 occupations 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over </a:t>
            </a:r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the 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Wikipedia </a:t>
            </a:r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articles, showing bias in English language to female/male factors.</a:t>
            </a:r>
            <a:endParaRPr lang="en-US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" name="Rechteck 1"/>
          <p:cNvSpPr/>
          <p:nvPr/>
        </p:nvSpPr>
        <p:spPr bwMode="auto">
          <a:xfrm>
            <a:off x="3962400" y="5715000"/>
            <a:ext cx="1676400" cy="3048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Rechteck 6"/>
          <p:cNvSpPr/>
          <p:nvPr/>
        </p:nvSpPr>
        <p:spPr bwMode="auto">
          <a:xfrm>
            <a:off x="-57150" y="3276600"/>
            <a:ext cx="299054" cy="18288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3367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2" grpId="0" animBg="1"/>
      <p:bldP spid="7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400" dirty="0" smtClean="0"/>
              <a:t>Example</a:t>
            </a:r>
            <a:endParaRPr lang="en-GB" sz="2400" dirty="0"/>
          </a:p>
        </p:txBody>
      </p:sp>
      <p:sp>
        <p:nvSpPr>
          <p:cNvPr id="5" name="Textfeld 4"/>
          <p:cNvSpPr txBox="1"/>
          <p:nvPr/>
        </p:nvSpPr>
        <p:spPr>
          <a:xfrm>
            <a:off x="4652387" y="509451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Inhaltsplatzhalter 5"/>
              <p:cNvSpPr>
                <a:spLocks noGrp="1"/>
              </p:cNvSpPr>
              <p:nvPr>
                <p:ph idx="1"/>
              </p:nvPr>
            </p:nvSpPr>
            <p:spPr>
              <a:xfrm>
                <a:off x="611188" y="5257800"/>
                <a:ext cx="8137525" cy="1295400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GB" sz="2000" dirty="0" smtClean="0"/>
                  <a:t>income </a:t>
                </a:r>
                <a:r>
                  <a:rPr lang="en-GB" sz="2000" dirty="0">
                    <a:sym typeface="Wingdings"/>
                  </a:rPr>
                  <a:t>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charset="0"/>
                        <a:ea typeface="Verdana" charset="0"/>
                        <a:cs typeface="Verdana" charset="0"/>
                      </a:rPr>
                      <m:t>𝑌</m:t>
                    </m:r>
                  </m:oMath>
                </a14:m>
                <a:r>
                  <a:rPr lang="en-GB" sz="2000" dirty="0" smtClean="0"/>
                  <a:t> 	</a:t>
                </a:r>
                <a:endParaRPr lang="de-AT" sz="2000" dirty="0" smtClean="0">
                  <a:sym typeface="Wingdings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GB" sz="2000">
                        <a:sym typeface="Wingdings"/>
                      </a:rPr>
                      <m:t>red</m:t>
                    </m:r>
                    <m:r>
                      <m:rPr>
                        <m:nor/>
                      </m:rPr>
                      <a:rPr lang="en-GB" sz="2000">
                        <a:sym typeface="Wingdings"/>
                      </a:rPr>
                      <m:t> </m:t>
                    </m:r>
                    <m:r>
                      <m:rPr>
                        <m:nor/>
                      </m:rPr>
                      <a:rPr lang="en-GB" sz="2000">
                        <a:sym typeface="Wingdings"/>
                      </a:rPr>
                      <m:t>points</m:t>
                    </m:r>
                    <m:r>
                      <a:rPr lang="en-GB" sz="2000" b="0" i="0" smtClean="0">
                        <a:latin typeface="Cambria Math" charset="0"/>
                        <a:ea typeface="Verdana" charset="0"/>
                        <a:cs typeface="Verdana" charset="0"/>
                      </a:rPr>
                      <m:t> </m:t>
                    </m:r>
                  </m:oMath>
                </a14:m>
                <a:r>
                  <a:rPr lang="en-GB" sz="2000" dirty="0" smtClean="0">
                    <a:sym typeface="Wingdings"/>
                  </a:rPr>
                  <a:t></a:t>
                </a:r>
                <a14:m>
                  <m:oMath xmlns:m="http://schemas.openxmlformats.org/officeDocument/2006/math">
                    <m:r>
                      <a:rPr lang="de-AT" sz="20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sz="2000" i="1">
                        <a:latin typeface="Cambria Math" charset="0"/>
                        <a:ea typeface="Cambria Math" charset="0"/>
                        <a:cs typeface="Cambria Math" charset="0"/>
                      </a:rPr>
                      <m:t>𝕏</m:t>
                    </m:r>
                    <m:r>
                      <a:rPr lang="de-AT" sz="20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GB" sz="2000" dirty="0" smtClean="0">
                    <a:sym typeface="Wingdings"/>
                  </a:rPr>
                  <a:t> with two features</a:t>
                </a:r>
              </a:p>
              <a:p>
                <a:pPr marL="0" indent="0">
                  <a:buNone/>
                </a:pPr>
                <a:r>
                  <a:rPr lang="en-GB" sz="2000" dirty="0" smtClean="0">
                    <a:sym typeface="Wingdings"/>
                  </a:rPr>
                  <a:t>blue surface 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>
                            <a:latin typeface="Cambria Math" charset="0"/>
                            <a:ea typeface="Verdana" charset="0"/>
                            <a:cs typeface="Verdana" charset="0"/>
                          </a:rPr>
                        </m:ctrlPr>
                      </m:accPr>
                      <m:e>
                        <m:r>
                          <a:rPr lang="de-AT" sz="2000" i="1">
                            <a:latin typeface="Cambria Math" charset="0"/>
                            <a:ea typeface="Verdana" charset="0"/>
                            <a:cs typeface="Verdana" charset="0"/>
                          </a:rPr>
                          <m:t>𝑓</m:t>
                        </m:r>
                      </m:e>
                    </m:acc>
                  </m:oMath>
                </a14:m>
                <a:endParaRPr lang="en-GB" sz="2000" dirty="0" smtClean="0">
                  <a:sym typeface="Wingdings"/>
                </a:endParaRPr>
              </a:p>
              <a:p>
                <a:pPr marL="0" indent="0">
                  <a:buNone/>
                </a:pPr>
                <a:endParaRPr lang="en-GB" sz="2000" dirty="0"/>
              </a:p>
            </p:txBody>
          </p:sp>
        </mc:Choice>
        <mc:Fallback xmlns="">
          <p:sp>
            <p:nvSpPr>
              <p:cNvPr id="6" name="Inhaltsplatzhalt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1188" y="5257800"/>
                <a:ext cx="8137525" cy="1295400"/>
              </a:xfrm>
              <a:blipFill rotWithShape="0">
                <a:blip r:embed="rId2"/>
                <a:stretch>
                  <a:fillRect l="-749" t="-28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hteck 7"/>
          <p:cNvSpPr/>
          <p:nvPr/>
        </p:nvSpPr>
        <p:spPr>
          <a:xfrm>
            <a:off x="7467600" y="4810906"/>
            <a:ext cx="35618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smtClean="0"/>
              <a:t>[7]</a:t>
            </a:r>
            <a:endParaRPr lang="en-US" sz="1200"/>
          </a:p>
        </p:txBody>
      </p:sp>
      <p:pic>
        <p:nvPicPr>
          <p:cNvPr id="2" name="Bild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6300" y="990600"/>
            <a:ext cx="5321300" cy="421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948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Machine Learning Model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800" dirty="0" smtClean="0">
                <a:latin typeface="Calibri" charset="0"/>
                <a:ea typeface="Calibri" charset="0"/>
                <a:cs typeface="Calibri" charset="0"/>
              </a:rPr>
              <a:t>Some machine learning models:</a:t>
            </a:r>
          </a:p>
          <a:p>
            <a:pPr lvl="1"/>
            <a:r>
              <a:rPr lang="en-GB" sz="2400" dirty="0" smtClean="0">
                <a:latin typeface="Calibri" charset="0"/>
                <a:ea typeface="Calibri" charset="0"/>
                <a:cs typeface="Calibri" charset="0"/>
              </a:rPr>
              <a:t>Logistic Regression / Linear Regression</a:t>
            </a:r>
          </a:p>
          <a:p>
            <a:pPr lvl="1"/>
            <a:r>
              <a:rPr lang="en-GB" sz="2400" dirty="0" smtClean="0">
                <a:latin typeface="Calibri" charset="0"/>
                <a:ea typeface="Calibri" charset="0"/>
                <a:cs typeface="Calibri" charset="0"/>
              </a:rPr>
              <a:t>SVM</a:t>
            </a:r>
          </a:p>
          <a:p>
            <a:pPr lvl="1"/>
            <a:r>
              <a:rPr lang="en-GB" sz="2400" dirty="0" smtClean="0">
                <a:latin typeface="Calibri" charset="0"/>
                <a:ea typeface="Calibri" charset="0"/>
                <a:cs typeface="Calibri" charset="0"/>
              </a:rPr>
              <a:t>Naïve Bias</a:t>
            </a:r>
          </a:p>
          <a:p>
            <a:pPr lvl="1"/>
            <a:r>
              <a:rPr lang="en-GB" sz="2400" dirty="0" smtClean="0">
                <a:latin typeface="Calibri" charset="0"/>
                <a:ea typeface="Calibri" charset="0"/>
                <a:cs typeface="Calibri" charset="0"/>
              </a:rPr>
              <a:t>Decision Trees</a:t>
            </a:r>
          </a:p>
          <a:p>
            <a:pPr lvl="1"/>
            <a:r>
              <a:rPr lang="en-GB" sz="2400" dirty="0" smtClean="0">
                <a:latin typeface="Calibri" charset="0"/>
                <a:ea typeface="Calibri" charset="0"/>
                <a:cs typeface="Calibri" charset="0"/>
              </a:rPr>
              <a:t>Neural networks</a:t>
            </a:r>
          </a:p>
        </p:txBody>
      </p:sp>
    </p:spTree>
    <p:extLst>
      <p:ext uri="{BB962C8B-B14F-4D97-AF65-F5344CB8AC3E}">
        <p14:creationId xmlns:p14="http://schemas.microsoft.com/office/powerpoint/2010/main" val="1076209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400" dirty="0" smtClean="0"/>
              <a:t>Learning the model</a:t>
            </a:r>
            <a:endParaRPr lang="en-GB" sz="2400" dirty="0"/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611188" y="1390122"/>
            <a:ext cx="8456612" cy="4631266"/>
          </a:xfrm>
        </p:spPr>
        <p:txBody>
          <a:bodyPr/>
          <a:lstStyle/>
          <a:p>
            <a:r>
              <a:rPr lang="en-US" sz="2800" dirty="0" smtClean="0">
                <a:latin typeface="Calibri" charset="0"/>
                <a:ea typeface="Calibri" charset="0"/>
                <a:cs typeface="Calibri" charset="0"/>
              </a:rPr>
              <a:t>Annotated records </a:t>
            </a:r>
            <a:r>
              <a:rPr lang="en-US" sz="2800" dirty="0">
                <a:latin typeface="Calibri" charset="0"/>
                <a:ea typeface="Calibri" charset="0"/>
                <a:cs typeface="Calibri" charset="0"/>
              </a:rPr>
              <a:t>are </a:t>
            </a:r>
            <a:r>
              <a:rPr lang="en-US" sz="2800" dirty="0" err="1">
                <a:latin typeface="Calibri" charset="0"/>
                <a:ea typeface="Calibri" charset="0"/>
                <a:cs typeface="Calibri" charset="0"/>
              </a:rPr>
              <a:t>splitted</a:t>
            </a:r>
            <a:r>
              <a:rPr lang="en-US" sz="28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2800" dirty="0" smtClean="0">
                <a:latin typeface="Calibri" charset="0"/>
                <a:ea typeface="Calibri" charset="0"/>
                <a:cs typeface="Calibri" charset="0"/>
              </a:rPr>
              <a:t>into:</a:t>
            </a:r>
          </a:p>
          <a:p>
            <a:pPr marL="742950" lvl="2" indent="-342900">
              <a:buClr>
                <a:srgbClr val="ED1C24"/>
              </a:buClr>
              <a:buFont typeface="Wingdings" pitchFamily="2" charset="2"/>
              <a:buChar char="§"/>
            </a:pPr>
            <a:r>
              <a:rPr lang="en-US" sz="2600" dirty="0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Training set</a:t>
            </a:r>
            <a:r>
              <a:rPr lang="en-US" sz="2600" dirty="0" smtClean="0">
                <a:latin typeface="Calibri" charset="0"/>
                <a:ea typeface="Calibri" charset="0"/>
                <a:cs typeface="Calibri" charset="0"/>
              </a:rPr>
              <a:t>: </a:t>
            </a:r>
            <a:r>
              <a:rPr lang="en-US" sz="2400" dirty="0" smtClean="0">
                <a:latin typeface="Calibri" charset="0"/>
                <a:ea typeface="Calibri" charset="0"/>
                <a:cs typeface="Calibri" charset="0"/>
              </a:rPr>
              <a:t>for creating the model</a:t>
            </a:r>
          </a:p>
          <a:p>
            <a:pPr marL="742950" lvl="2" indent="-342900">
              <a:buClr>
                <a:srgbClr val="ED1C24"/>
              </a:buClr>
              <a:buFont typeface="Wingdings" pitchFamily="2" charset="2"/>
              <a:buChar char="§"/>
            </a:pPr>
            <a:r>
              <a:rPr lang="en-US" sz="2600" dirty="0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Validation set</a:t>
            </a:r>
            <a:r>
              <a:rPr lang="en-US" sz="2600" dirty="0" smtClean="0">
                <a:latin typeface="Calibri" charset="0"/>
                <a:ea typeface="Calibri" charset="0"/>
                <a:cs typeface="Calibri" charset="0"/>
              </a:rPr>
              <a:t> (optional)</a:t>
            </a:r>
          </a:p>
          <a:p>
            <a:pPr marL="1200150" lvl="3" indent="-342900">
              <a:buClr>
                <a:srgbClr val="ED1C24"/>
              </a:buClr>
              <a:buFont typeface="Wingdings" pitchFamily="2" charset="2"/>
              <a:buChar char="§"/>
            </a:pPr>
            <a:r>
              <a:rPr lang="en-US" sz="2400" dirty="0" smtClean="0">
                <a:latin typeface="Calibri" charset="0"/>
                <a:ea typeface="Calibri" charset="0"/>
                <a:cs typeface="Calibri" charset="0"/>
              </a:rPr>
              <a:t>For tuning model’s hyper-parameters</a:t>
            </a:r>
          </a:p>
          <a:p>
            <a:pPr marL="742950" lvl="2" indent="-342900">
              <a:buClr>
                <a:srgbClr val="ED1C24"/>
              </a:buClr>
              <a:buFont typeface="Wingdings" pitchFamily="2" charset="2"/>
              <a:buChar char="§"/>
            </a:pPr>
            <a:r>
              <a:rPr lang="en-US" sz="2600" dirty="0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Test set</a:t>
            </a:r>
          </a:p>
          <a:p>
            <a:pPr marL="1200150" lvl="3" indent="-342900">
              <a:buClr>
                <a:srgbClr val="ED1C24"/>
              </a:buClr>
              <a:buFont typeface="Wingdings" pitchFamily="2" charset="2"/>
              <a:buChar char="§"/>
            </a:pPr>
            <a:r>
              <a:rPr lang="en-US" sz="2400" dirty="0" smtClean="0">
                <a:latin typeface="Calibri" charset="0"/>
                <a:ea typeface="Calibri" charset="0"/>
                <a:cs typeface="Calibri" charset="0"/>
              </a:rPr>
              <a:t>Assumption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</a:rPr>
              <a:t>: Test set is </a:t>
            </a:r>
            <a:r>
              <a:rPr lang="en-US" sz="2400" dirty="0" smtClean="0">
                <a:latin typeface="Calibri" charset="0"/>
                <a:ea typeface="Calibri" charset="0"/>
                <a:cs typeface="Calibri" charset="0"/>
              </a:rPr>
              <a:t>similar to not-yet-observed data</a:t>
            </a:r>
          </a:p>
          <a:p>
            <a:pPr marL="1200150" lvl="3" indent="-342900">
              <a:buClr>
                <a:srgbClr val="ED1C24"/>
              </a:buClr>
              <a:buFont typeface="Wingdings" pitchFamily="2" charset="2"/>
              <a:buChar char="§"/>
            </a:pPr>
            <a:r>
              <a:rPr lang="en-US" sz="2400" dirty="0" smtClean="0">
                <a:latin typeface="Calibri" charset="0"/>
                <a:ea typeface="Calibri" charset="0"/>
                <a:cs typeface="Calibri" charset="0"/>
              </a:rPr>
              <a:t>Test data is used to evaluate the model’s performance</a:t>
            </a:r>
          </a:p>
        </p:txBody>
      </p:sp>
      <p:grpSp>
        <p:nvGrpSpPr>
          <p:cNvPr id="15" name="Gruppierung 14"/>
          <p:cNvGrpSpPr/>
          <p:nvPr/>
        </p:nvGrpSpPr>
        <p:grpSpPr>
          <a:xfrm>
            <a:off x="1981200" y="5029200"/>
            <a:ext cx="5562600" cy="1590589"/>
            <a:chOff x="1600200" y="4191227"/>
            <a:chExt cx="5662178" cy="1666789"/>
          </a:xfrm>
        </p:grpSpPr>
        <p:sp>
          <p:nvSpPr>
            <p:cNvPr id="5" name="Textfeld 4"/>
            <p:cNvSpPr txBox="1"/>
            <p:nvPr/>
          </p:nvSpPr>
          <p:spPr>
            <a:xfrm>
              <a:off x="4234869" y="5094514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6" name="Abgerundetes Rechteck 5"/>
            <p:cNvSpPr/>
            <p:nvPr/>
          </p:nvSpPr>
          <p:spPr bwMode="auto">
            <a:xfrm>
              <a:off x="1600200" y="4191227"/>
              <a:ext cx="5638800" cy="533400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Verdana" charset="0"/>
                  <a:ea typeface="Verdana" charset="0"/>
                  <a:cs typeface="Verdana" charset="0"/>
                </a:rPr>
                <a:t>Observed (annotated) data records</a:t>
              </a:r>
            </a:p>
          </p:txBody>
        </p:sp>
        <p:sp>
          <p:nvSpPr>
            <p:cNvPr id="7" name="Abgerundetes Rechteck 6"/>
            <p:cNvSpPr/>
            <p:nvPr/>
          </p:nvSpPr>
          <p:spPr bwMode="auto">
            <a:xfrm>
              <a:off x="1600200" y="4748292"/>
              <a:ext cx="3849682" cy="533400"/>
            </a:xfrm>
            <a:prstGeom prst="roundRect">
              <a:avLst/>
            </a:prstGeom>
            <a:solidFill>
              <a:srgbClr val="92D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Verdana" charset="0"/>
                  <a:ea typeface="Verdana" charset="0"/>
                  <a:cs typeface="Verdana" charset="0"/>
                </a:rPr>
                <a:t>Training</a:t>
              </a:r>
            </a:p>
          </p:txBody>
        </p:sp>
        <p:sp>
          <p:nvSpPr>
            <p:cNvPr id="8" name="Abgerundetes Rechteck 7"/>
            <p:cNvSpPr/>
            <p:nvPr/>
          </p:nvSpPr>
          <p:spPr bwMode="auto">
            <a:xfrm>
              <a:off x="5480838" y="4748292"/>
              <a:ext cx="1758162" cy="533400"/>
            </a:xfrm>
            <a:prstGeom prst="roundRect">
              <a:avLst/>
            </a:prstGeom>
            <a:solidFill>
              <a:srgbClr val="FF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Verdana" charset="0"/>
                  <a:ea typeface="Verdana" charset="0"/>
                  <a:cs typeface="Verdana" charset="0"/>
                </a:rPr>
                <a:t>Test</a:t>
              </a:r>
            </a:p>
          </p:txBody>
        </p:sp>
        <p:sp>
          <p:nvSpPr>
            <p:cNvPr id="9" name="Abgerundetes Rechteck 8"/>
            <p:cNvSpPr/>
            <p:nvPr/>
          </p:nvSpPr>
          <p:spPr bwMode="auto">
            <a:xfrm>
              <a:off x="1600200" y="5324616"/>
              <a:ext cx="2634669" cy="533400"/>
            </a:xfrm>
            <a:prstGeom prst="roundRect">
              <a:avLst/>
            </a:prstGeom>
            <a:solidFill>
              <a:srgbClr val="92D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Verdana" charset="0"/>
                  <a:ea typeface="Verdana" charset="0"/>
                  <a:cs typeface="Verdana" charset="0"/>
                </a:rPr>
                <a:t>Training set</a:t>
              </a:r>
            </a:p>
          </p:txBody>
        </p:sp>
        <p:sp>
          <p:nvSpPr>
            <p:cNvPr id="10" name="Abgerundetes Rechteck 9"/>
            <p:cNvSpPr/>
            <p:nvPr/>
          </p:nvSpPr>
          <p:spPr bwMode="auto">
            <a:xfrm>
              <a:off x="4262433" y="5324616"/>
              <a:ext cx="1218406" cy="533400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Verdana" charset="0"/>
                  <a:ea typeface="Verdana" charset="0"/>
                  <a:cs typeface="Verdana" charset="0"/>
                </a:rPr>
                <a:t>Validation set</a:t>
              </a:r>
            </a:p>
          </p:txBody>
        </p:sp>
        <p:sp>
          <p:nvSpPr>
            <p:cNvPr id="11" name="Abgerundetes Rechteck 10"/>
            <p:cNvSpPr/>
            <p:nvPr/>
          </p:nvSpPr>
          <p:spPr bwMode="auto">
            <a:xfrm>
              <a:off x="5504216" y="5324616"/>
              <a:ext cx="1758162" cy="533400"/>
            </a:xfrm>
            <a:prstGeom prst="roundRect">
              <a:avLst/>
            </a:prstGeom>
            <a:solidFill>
              <a:srgbClr val="FF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Verdana" charset="0"/>
                  <a:ea typeface="Verdana" charset="0"/>
                  <a:cs typeface="Verdana" charset="0"/>
                </a:rPr>
                <a:t>Test set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28653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400" dirty="0"/>
              <a:t>Learning the model</a:t>
            </a:r>
          </a:p>
        </p:txBody>
      </p:sp>
      <p:sp>
        <p:nvSpPr>
          <p:cNvPr id="13" name="Rechteck 12"/>
          <p:cNvSpPr/>
          <p:nvPr/>
        </p:nvSpPr>
        <p:spPr>
          <a:xfrm>
            <a:off x="5016858" y="1676906"/>
            <a:ext cx="4076700" cy="2369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err="1" smtClean="0">
                <a:latin typeface="Verdana" charset="0"/>
                <a:ea typeface="Verdana" charset="0"/>
                <a:cs typeface="Verdana" charset="0"/>
              </a:rPr>
              <a:t>Pstatus</a:t>
            </a:r>
            <a:r>
              <a:rPr lang="en-US" sz="1600" b="1" dirty="0" smtClean="0">
                <a:latin typeface="Verdana" charset="0"/>
                <a:ea typeface="Verdana" charset="0"/>
                <a:cs typeface="Verdana" charset="0"/>
              </a:rPr>
              <a:t>:</a:t>
            </a:r>
            <a:r>
              <a:rPr lang="en-US" sz="1600" dirty="0" smtClean="0">
                <a:latin typeface="Verdana" charset="0"/>
                <a:ea typeface="Verdana" charset="0"/>
                <a:cs typeface="Verdana" charset="0"/>
              </a:rPr>
              <a:t> parent's </a:t>
            </a:r>
            <a:r>
              <a:rPr lang="en-US" sz="1600" dirty="0">
                <a:latin typeface="Verdana" charset="0"/>
                <a:ea typeface="Verdana" charset="0"/>
                <a:cs typeface="Verdana" charset="0"/>
              </a:rPr>
              <a:t>cohabitation status </a:t>
            </a:r>
            <a:r>
              <a:rPr lang="en-US" sz="1600" dirty="0" smtClean="0">
                <a:latin typeface="Verdana" charset="0"/>
                <a:ea typeface="Verdana" charset="0"/>
                <a:cs typeface="Verdana" charset="0"/>
              </a:rPr>
              <a:t>('T</a:t>
            </a:r>
            <a:r>
              <a:rPr lang="en-US" sz="1600" dirty="0">
                <a:latin typeface="Verdana" charset="0"/>
                <a:ea typeface="Verdana" charset="0"/>
                <a:cs typeface="Verdana" charset="0"/>
              </a:rPr>
              <a:t>' - living together </a:t>
            </a:r>
            <a:r>
              <a:rPr lang="en-US" sz="1600" dirty="0" smtClean="0">
                <a:latin typeface="Verdana" charset="0"/>
                <a:ea typeface="Verdana" charset="0"/>
                <a:cs typeface="Verdana" charset="0"/>
              </a:rPr>
              <a:t>'A</a:t>
            </a:r>
            <a:r>
              <a:rPr lang="en-US" sz="1600" dirty="0">
                <a:latin typeface="Verdana" charset="0"/>
                <a:ea typeface="Verdana" charset="0"/>
                <a:cs typeface="Verdana" charset="0"/>
              </a:rPr>
              <a:t>' - apart) </a:t>
            </a:r>
          </a:p>
          <a:p>
            <a:r>
              <a:rPr lang="en-US" sz="1600" b="1" dirty="0" smtClean="0">
                <a:latin typeface="Verdana" charset="0"/>
                <a:ea typeface="Verdana" charset="0"/>
                <a:cs typeface="Verdana" charset="0"/>
              </a:rPr>
              <a:t>Romantic</a:t>
            </a:r>
            <a:r>
              <a:rPr lang="en-US" sz="1600" dirty="0" smtClean="0">
                <a:latin typeface="Verdana" charset="0"/>
                <a:ea typeface="Verdana" charset="0"/>
                <a:cs typeface="Verdana" charset="0"/>
              </a:rPr>
              <a:t>: </a:t>
            </a:r>
            <a:r>
              <a:rPr lang="en-US" sz="1600" dirty="0">
                <a:latin typeface="Verdana" charset="0"/>
                <a:ea typeface="Verdana" charset="0"/>
                <a:cs typeface="Verdana" charset="0"/>
              </a:rPr>
              <a:t>with a romantic </a:t>
            </a:r>
            <a:r>
              <a:rPr lang="en-US" sz="1600" dirty="0" smtClean="0">
                <a:latin typeface="Verdana" charset="0"/>
                <a:ea typeface="Verdana" charset="0"/>
                <a:cs typeface="Verdana" charset="0"/>
              </a:rPr>
              <a:t>relationship</a:t>
            </a:r>
            <a:endParaRPr lang="en-US" sz="1600" dirty="0">
              <a:latin typeface="Verdana" charset="0"/>
              <a:ea typeface="Verdana" charset="0"/>
              <a:cs typeface="Verdana" charset="0"/>
            </a:endParaRPr>
          </a:p>
          <a:p>
            <a:r>
              <a:rPr lang="en-US" sz="1600" b="1" dirty="0" err="1" smtClean="0">
                <a:latin typeface="Verdana" charset="0"/>
                <a:ea typeface="Verdana" charset="0"/>
                <a:cs typeface="Verdana" charset="0"/>
              </a:rPr>
              <a:t>Walc</a:t>
            </a:r>
            <a:r>
              <a:rPr lang="en-US" sz="1600" dirty="0" smtClean="0">
                <a:latin typeface="Verdana" charset="0"/>
                <a:ea typeface="Verdana" charset="0"/>
                <a:cs typeface="Verdana" charset="0"/>
              </a:rPr>
              <a:t>: </a:t>
            </a:r>
            <a:r>
              <a:rPr lang="en-US" sz="1600" dirty="0">
                <a:latin typeface="Verdana" charset="0"/>
                <a:ea typeface="Verdana" charset="0"/>
                <a:cs typeface="Verdana" charset="0"/>
              </a:rPr>
              <a:t>weekend alcohol consumption </a:t>
            </a:r>
            <a:r>
              <a:rPr lang="en-US" sz="1600" dirty="0" smtClean="0">
                <a:latin typeface="Verdana" charset="0"/>
                <a:ea typeface="Verdana" charset="0"/>
                <a:cs typeface="Verdana" charset="0"/>
              </a:rPr>
              <a:t>(from </a:t>
            </a:r>
            <a:r>
              <a:rPr lang="en-US" sz="1600" dirty="0">
                <a:latin typeface="Verdana" charset="0"/>
                <a:ea typeface="Verdana" charset="0"/>
                <a:cs typeface="Verdana" charset="0"/>
              </a:rPr>
              <a:t>1 - very low to 5 - very high</a:t>
            </a:r>
            <a:r>
              <a:rPr lang="en-US" sz="1600" dirty="0" smtClean="0">
                <a:latin typeface="Verdana" charset="0"/>
                <a:ea typeface="Verdana" charset="0"/>
                <a:cs typeface="Verdana" charset="0"/>
              </a:rPr>
              <a:t>)</a:t>
            </a:r>
          </a:p>
          <a:p>
            <a:endParaRPr lang="en-US" sz="1200" dirty="0" smtClean="0">
              <a:latin typeface="Verdana" charset="0"/>
              <a:ea typeface="Verdana" charset="0"/>
              <a:cs typeface="Verdana" charset="0"/>
              <a:hlinkClick r:id="rId2"/>
            </a:endParaRPr>
          </a:p>
          <a:p>
            <a:r>
              <a:rPr lang="en-US" sz="1200" dirty="0" smtClean="0">
                <a:latin typeface="Verdana" charset="0"/>
                <a:ea typeface="Verdana" charset="0"/>
                <a:cs typeface="Verdana" charset="0"/>
                <a:hlinkClick r:id="rId2"/>
              </a:rPr>
              <a:t>http</a:t>
            </a:r>
            <a:r>
              <a:rPr lang="en-US" sz="1200" dirty="0">
                <a:latin typeface="Verdana" charset="0"/>
                <a:ea typeface="Verdana" charset="0"/>
                <a:cs typeface="Verdana" charset="0"/>
                <a:hlinkClick r:id="rId2"/>
              </a:rPr>
              <a:t>://archive.ics.uci.edu/ml/datasets/STUDENT+ALCOHOL+CONSUMPTION#</a:t>
            </a:r>
            <a:endParaRPr lang="en-US" sz="1200" dirty="0">
              <a:latin typeface="Verdana" charset="0"/>
              <a:ea typeface="Verdana" charset="0"/>
              <a:cs typeface="Verdana" charset="0"/>
            </a:endParaRPr>
          </a:p>
          <a:p>
            <a:endParaRPr lang="en-US" sz="1600" dirty="0">
              <a:latin typeface="Verdana" charset="0"/>
              <a:ea typeface="Verdana" charset="0"/>
              <a:cs typeface="Verdana" charset="0"/>
            </a:endParaRPr>
          </a:p>
        </p:txBody>
      </p:sp>
      <p:graphicFrame>
        <p:nvGraphicFramePr>
          <p:cNvPr id="16" name="Tabel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1446531"/>
              </p:ext>
            </p:extLst>
          </p:nvPr>
        </p:nvGraphicFramePr>
        <p:xfrm>
          <a:off x="1676400" y="1270000"/>
          <a:ext cx="3048000" cy="4521200"/>
        </p:xfrm>
        <a:graphic>
          <a:graphicData uri="http://schemas.openxmlformats.org/drawingml/2006/table">
            <a:tbl>
              <a:tblPr/>
              <a:tblGrid>
                <a:gridCol w="391723"/>
                <a:gridCol w="419528"/>
                <a:gridCol w="760501"/>
                <a:gridCol w="922655"/>
                <a:gridCol w="553593"/>
              </a:tblGrid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1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sex</a:t>
                      </a:r>
                      <a:endParaRPr lang="en-GB" sz="1400" b="1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1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age</a:t>
                      </a:r>
                      <a:endParaRPr lang="en-GB" sz="1400" b="1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1" i="0" u="none" strike="noStrike" noProof="0" dirty="0" err="1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Pstatus</a:t>
                      </a:r>
                      <a:endParaRPr lang="en-GB" sz="1400" b="1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1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romantic</a:t>
                      </a:r>
                      <a:endParaRPr lang="en-GB" sz="1400" b="1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1" i="0" u="none" strike="noStrike" noProof="0" dirty="0" err="1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Walc</a:t>
                      </a:r>
                      <a:endParaRPr lang="en-GB" sz="1400" b="1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F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18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A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no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F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17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T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no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F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15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T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no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F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15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T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yes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F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16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T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no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M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16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T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no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M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16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T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no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F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17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A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no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M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15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A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no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M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15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T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no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F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15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T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no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F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15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T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no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M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15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T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no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M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15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T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no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M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15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A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yes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F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16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T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no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F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16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T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no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F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16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T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no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M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17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T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no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7" name="Rechteck 16"/>
          <p:cNvSpPr/>
          <p:nvPr/>
        </p:nvSpPr>
        <p:spPr>
          <a:xfrm>
            <a:off x="304800" y="2831068"/>
            <a:ext cx="10791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Verdana" charset="0"/>
                <a:ea typeface="Verdana" charset="0"/>
                <a:cs typeface="Verdana" charset="0"/>
              </a:rPr>
              <a:t>Dataset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9" name="Geschweifte Klammer links 18"/>
          <p:cNvSpPr/>
          <p:nvPr/>
        </p:nvSpPr>
        <p:spPr bwMode="auto">
          <a:xfrm rot="5400000">
            <a:off x="2760566" y="-135035"/>
            <a:ext cx="279401" cy="2429069"/>
          </a:xfrm>
          <a:prstGeom prst="leftBrace">
            <a:avLst>
              <a:gd name="adj1" fmla="val 8333"/>
              <a:gd name="adj2" fmla="val 49116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hteck 19"/>
              <p:cNvSpPr/>
              <p:nvPr/>
            </p:nvSpPr>
            <p:spPr>
              <a:xfrm>
                <a:off x="1383942" y="713601"/>
                <a:ext cx="3035660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200" dirty="0" smtClean="0">
                    <a:latin typeface="Verdana" charset="0"/>
                    <a:ea typeface="Verdana" charset="0"/>
                    <a:cs typeface="Verdana" charset="0"/>
                  </a:rPr>
                  <a:t>Features / Variables </a:t>
                </a:r>
                <a14:m>
                  <m:oMath xmlns:m="http://schemas.openxmlformats.org/officeDocument/2006/math">
                    <m:r>
                      <a:rPr lang="de-AT" sz="1200" b="0" i="0" smtClean="0">
                        <a:latin typeface="Cambria Math" charset="0"/>
                        <a:ea typeface="Verdana" charset="0"/>
                        <a:cs typeface="Verdana" charset="0"/>
                      </a:rPr>
                      <m:t>(</m:t>
                    </m:r>
                    <m:r>
                      <a:rPr lang="de-AT" sz="1200" b="0" i="1" smtClean="0">
                        <a:latin typeface="Cambria Math" charset="0"/>
                        <a:ea typeface="Verdana" charset="0"/>
                        <a:cs typeface="Verdana" charset="0"/>
                      </a:rPr>
                      <m:t>𝑋</m:t>
                    </m:r>
                    <m:r>
                      <a:rPr lang="de-AT" sz="1200" b="0" i="1" smtClean="0">
                        <a:latin typeface="Cambria Math" charset="0"/>
                        <a:ea typeface="Verdana" charset="0"/>
                        <a:cs typeface="Verdana" charset="0"/>
                      </a:rPr>
                      <m:t>)</m:t>
                    </m:r>
                  </m:oMath>
                </a14:m>
                <a:endParaRPr lang="en-US" sz="1200" dirty="0">
                  <a:latin typeface="Verdana" charset="0"/>
                  <a:ea typeface="Verdana" charset="0"/>
                  <a:cs typeface="Verdana" charset="0"/>
                </a:endParaRPr>
              </a:p>
            </p:txBody>
          </p:sp>
        </mc:Choice>
        <mc:Fallback xmlns="">
          <p:sp>
            <p:nvSpPr>
              <p:cNvPr id="20" name="Rechteck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3942" y="713601"/>
                <a:ext cx="3035660" cy="276999"/>
              </a:xfrm>
              <a:prstGeom prst="rect">
                <a:avLst/>
              </a:prstGeom>
              <a:blipFill rotWithShape="0">
                <a:blip r:embed="rId3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Gewinkelte Verbindung 21"/>
          <p:cNvCxnSpPr/>
          <p:nvPr/>
        </p:nvCxnSpPr>
        <p:spPr bwMode="auto">
          <a:xfrm rot="10800000" flipV="1">
            <a:off x="4419602" y="990600"/>
            <a:ext cx="761998" cy="228602"/>
          </a:xfrm>
          <a:prstGeom prst="bentConnector3">
            <a:avLst>
              <a:gd name="adj1" fmla="val 98792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hteck 30"/>
              <p:cNvSpPr/>
              <p:nvPr/>
            </p:nvSpPr>
            <p:spPr>
              <a:xfrm>
                <a:off x="5181600" y="827901"/>
                <a:ext cx="2514600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200" dirty="0" smtClean="0">
                    <a:latin typeface="Verdana" charset="0"/>
                    <a:ea typeface="Verdana" charset="0"/>
                    <a:cs typeface="Verdana" charset="0"/>
                  </a:rPr>
                  <a:t>Labels / Output Variable </a:t>
                </a:r>
                <a14:m>
                  <m:oMath xmlns:m="http://schemas.openxmlformats.org/officeDocument/2006/math">
                    <m:r>
                      <a:rPr lang="de-AT" sz="1200" b="0" i="0" smtClean="0">
                        <a:latin typeface="Cambria Math" charset="0"/>
                        <a:ea typeface="Verdana" charset="0"/>
                        <a:cs typeface="Verdana" charset="0"/>
                      </a:rPr>
                      <m:t>(</m:t>
                    </m:r>
                    <m:r>
                      <a:rPr lang="en-GB" sz="1200" i="1">
                        <a:latin typeface="Cambria Math" charset="0"/>
                        <a:ea typeface="Verdana" charset="0"/>
                        <a:cs typeface="Verdana" charset="0"/>
                      </a:rPr>
                      <m:t>𝑌</m:t>
                    </m:r>
                    <m:r>
                      <a:rPr lang="de-AT" sz="1200" b="0" i="1" smtClean="0">
                        <a:latin typeface="Cambria Math" charset="0"/>
                        <a:ea typeface="Verdana" charset="0"/>
                        <a:cs typeface="Verdana" charset="0"/>
                      </a:rPr>
                      <m:t>)</m:t>
                    </m:r>
                  </m:oMath>
                </a14:m>
                <a:endParaRPr lang="en-US" sz="1200" dirty="0">
                  <a:latin typeface="Verdana" charset="0"/>
                  <a:ea typeface="Verdana" charset="0"/>
                  <a:cs typeface="Verdana" charset="0"/>
                </a:endParaRPr>
              </a:p>
            </p:txBody>
          </p:sp>
        </mc:Choice>
        <mc:Fallback xmlns="">
          <p:sp>
            <p:nvSpPr>
              <p:cNvPr id="31" name="Rechteck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1600" y="827901"/>
                <a:ext cx="2514600" cy="276999"/>
              </a:xfrm>
              <a:prstGeom prst="rect">
                <a:avLst/>
              </a:prstGeom>
              <a:blipFill rotWithShape="0">
                <a:blip r:embed="rId4"/>
                <a:stretch>
                  <a:fillRect t="-2222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02734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400" dirty="0"/>
              <a:t>Learning the model</a:t>
            </a:r>
          </a:p>
        </p:txBody>
      </p:sp>
      <p:graphicFrame>
        <p:nvGraphicFramePr>
          <p:cNvPr id="16" name="Tabel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5340771"/>
              </p:ext>
            </p:extLst>
          </p:nvPr>
        </p:nvGraphicFramePr>
        <p:xfrm>
          <a:off x="1676400" y="980440"/>
          <a:ext cx="3048000" cy="3164840"/>
        </p:xfrm>
        <a:graphic>
          <a:graphicData uri="http://schemas.openxmlformats.org/drawingml/2006/table">
            <a:tbl>
              <a:tblPr/>
              <a:tblGrid>
                <a:gridCol w="391723"/>
                <a:gridCol w="419528"/>
                <a:gridCol w="760501"/>
                <a:gridCol w="922655"/>
                <a:gridCol w="553593"/>
              </a:tblGrid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1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sex</a:t>
                      </a:r>
                      <a:endParaRPr lang="en-GB" sz="1400" b="1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1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age</a:t>
                      </a:r>
                      <a:endParaRPr lang="en-GB" sz="1400" b="1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1" i="0" u="none" strike="noStrike" noProof="0" dirty="0" err="1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Pstatus</a:t>
                      </a:r>
                      <a:endParaRPr lang="en-GB" sz="1400" b="1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1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romantic</a:t>
                      </a:r>
                      <a:endParaRPr lang="en-GB" sz="1400" b="1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1" i="0" u="none" strike="noStrike" noProof="0" dirty="0" err="1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Walc</a:t>
                      </a:r>
                      <a:endParaRPr lang="en-GB" sz="1400" b="1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F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18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A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no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F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17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T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no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F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15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T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no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F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15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T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yes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F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16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T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no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M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16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T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no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M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16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T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no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F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17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A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no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M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15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A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no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M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15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T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no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F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15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T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no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F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15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T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no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M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15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T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no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7" name="Rechteck 16"/>
          <p:cNvSpPr/>
          <p:nvPr/>
        </p:nvSpPr>
        <p:spPr>
          <a:xfrm>
            <a:off x="304800" y="2318881"/>
            <a:ext cx="12147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B050"/>
                </a:solidFill>
                <a:latin typeface="Verdana" charset="0"/>
                <a:ea typeface="Verdana" charset="0"/>
                <a:cs typeface="Verdana" charset="0"/>
              </a:rPr>
              <a:t>Train Set</a:t>
            </a:r>
            <a:endParaRPr lang="en-US" dirty="0">
              <a:solidFill>
                <a:srgbClr val="00B050"/>
              </a:solidFill>
            </a:endParaRPr>
          </a:p>
        </p:txBody>
      </p:sp>
      <p:graphicFrame>
        <p:nvGraphicFramePr>
          <p:cNvPr id="2" name="Tabel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9357441"/>
              </p:ext>
            </p:extLst>
          </p:nvPr>
        </p:nvGraphicFramePr>
        <p:xfrm>
          <a:off x="1676400" y="4434840"/>
          <a:ext cx="3048000" cy="1356360"/>
        </p:xfrm>
        <a:graphic>
          <a:graphicData uri="http://schemas.openxmlformats.org/drawingml/2006/table">
            <a:tbl>
              <a:tblPr/>
              <a:tblGrid>
                <a:gridCol w="391723"/>
                <a:gridCol w="419528"/>
                <a:gridCol w="760501"/>
                <a:gridCol w="922655"/>
                <a:gridCol w="553593"/>
              </a:tblGrid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M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15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T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no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M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15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A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yes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F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16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T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no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F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16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T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no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F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16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T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no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M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17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T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no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1" name="Rechteck 10"/>
          <p:cNvSpPr/>
          <p:nvPr/>
        </p:nvSpPr>
        <p:spPr>
          <a:xfrm>
            <a:off x="304800" y="4615320"/>
            <a:ext cx="11201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Verdana" charset="0"/>
                <a:ea typeface="Verdana" charset="0"/>
                <a:cs typeface="Verdana" charset="0"/>
              </a:rPr>
              <a:t>Test Set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3156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Learning the model</a:t>
            </a:r>
          </a:p>
        </p:txBody>
      </p:sp>
      <p:sp>
        <p:nvSpPr>
          <p:cNvPr id="17" name="Rechteck 16"/>
          <p:cNvSpPr/>
          <p:nvPr/>
        </p:nvSpPr>
        <p:spPr>
          <a:xfrm>
            <a:off x="304800" y="2318881"/>
            <a:ext cx="12147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B050"/>
                </a:solidFill>
                <a:latin typeface="Verdana" charset="0"/>
                <a:ea typeface="Verdana" charset="0"/>
                <a:cs typeface="Verdana" charset="0"/>
              </a:rPr>
              <a:t>Train Set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1" name="Rechteck 10"/>
          <p:cNvSpPr/>
          <p:nvPr/>
        </p:nvSpPr>
        <p:spPr>
          <a:xfrm>
            <a:off x="304800" y="4615320"/>
            <a:ext cx="11201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Verdana" charset="0"/>
                <a:ea typeface="Verdana" charset="0"/>
                <a:cs typeface="Verdana" charset="0"/>
              </a:rPr>
              <a:t>Test Set</a:t>
            </a:r>
            <a:endParaRPr lang="en-US" dirty="0">
              <a:solidFill>
                <a:srgbClr val="FF0000"/>
              </a:solidFill>
            </a:endParaRPr>
          </a:p>
        </p:txBody>
      </p:sp>
      <p:graphicFrame>
        <p:nvGraphicFramePr>
          <p:cNvPr id="5" name="Tabel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8105303"/>
              </p:ext>
            </p:extLst>
          </p:nvPr>
        </p:nvGraphicFramePr>
        <p:xfrm>
          <a:off x="5910517" y="4434840"/>
          <a:ext cx="553593" cy="1356360"/>
        </p:xfrm>
        <a:graphic>
          <a:graphicData uri="http://schemas.openxmlformats.org/drawingml/2006/table">
            <a:tbl>
              <a:tblPr/>
              <a:tblGrid>
                <a:gridCol w="553593"/>
              </a:tblGrid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3" name="Tabel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2327699"/>
              </p:ext>
            </p:extLst>
          </p:nvPr>
        </p:nvGraphicFramePr>
        <p:xfrm>
          <a:off x="1676400" y="4434840"/>
          <a:ext cx="3048000" cy="1356360"/>
        </p:xfrm>
        <a:graphic>
          <a:graphicData uri="http://schemas.openxmlformats.org/drawingml/2006/table">
            <a:tbl>
              <a:tblPr/>
              <a:tblGrid>
                <a:gridCol w="391723"/>
                <a:gridCol w="419528"/>
                <a:gridCol w="760501"/>
                <a:gridCol w="922655"/>
                <a:gridCol w="553593"/>
              </a:tblGrid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M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15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T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no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?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M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15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A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yes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?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F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16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T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no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?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F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16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T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no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?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F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16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T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no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?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M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17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T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no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?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10" name="Tabel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3393954"/>
              </p:ext>
            </p:extLst>
          </p:nvPr>
        </p:nvGraphicFramePr>
        <p:xfrm>
          <a:off x="1676400" y="980440"/>
          <a:ext cx="3048000" cy="3164840"/>
        </p:xfrm>
        <a:graphic>
          <a:graphicData uri="http://schemas.openxmlformats.org/drawingml/2006/table">
            <a:tbl>
              <a:tblPr/>
              <a:tblGrid>
                <a:gridCol w="391723"/>
                <a:gridCol w="419528"/>
                <a:gridCol w="760501"/>
                <a:gridCol w="922655"/>
                <a:gridCol w="553593"/>
              </a:tblGrid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1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sex</a:t>
                      </a:r>
                      <a:endParaRPr lang="en-GB" sz="1400" b="1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1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age</a:t>
                      </a:r>
                      <a:endParaRPr lang="en-GB" sz="1400" b="1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1" i="0" u="none" strike="noStrike" noProof="0" dirty="0" err="1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Pstatus</a:t>
                      </a:r>
                      <a:endParaRPr lang="en-GB" sz="1400" b="1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1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romantic</a:t>
                      </a:r>
                      <a:endParaRPr lang="en-GB" sz="1400" b="1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1" i="0" u="none" strike="noStrike" noProof="0" dirty="0" err="1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Walc</a:t>
                      </a:r>
                      <a:endParaRPr lang="en-GB" sz="1400" b="1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F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18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A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no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F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17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T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no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F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15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T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no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F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15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T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yes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F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16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T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no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M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16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T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no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M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16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T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no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F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17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A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no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M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15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A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no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M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15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T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no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F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15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T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no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F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15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T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no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M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15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T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no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hteck 14"/>
              <p:cNvSpPr/>
              <p:nvPr/>
            </p:nvSpPr>
            <p:spPr>
              <a:xfrm>
                <a:off x="5921656" y="5791200"/>
                <a:ext cx="555344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200" i="1">
                          <a:latin typeface="Cambria Math" charset="0"/>
                          <a:ea typeface="Verdana" charset="0"/>
                          <a:cs typeface="Verdana" charset="0"/>
                        </a:rPr>
                        <m:t>𝑌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5" name="Rechteck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1656" y="5791200"/>
                <a:ext cx="555344" cy="584775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40463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Learning the model</a:t>
            </a:r>
          </a:p>
        </p:txBody>
      </p:sp>
      <p:sp>
        <p:nvSpPr>
          <p:cNvPr id="17" name="Rechteck 16"/>
          <p:cNvSpPr/>
          <p:nvPr/>
        </p:nvSpPr>
        <p:spPr>
          <a:xfrm>
            <a:off x="304800" y="2318881"/>
            <a:ext cx="12147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B050"/>
                </a:solidFill>
                <a:latin typeface="Verdana" charset="0"/>
                <a:ea typeface="Verdana" charset="0"/>
                <a:cs typeface="Verdana" charset="0"/>
              </a:rPr>
              <a:t>Train Set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1" name="Rechteck 10"/>
          <p:cNvSpPr/>
          <p:nvPr/>
        </p:nvSpPr>
        <p:spPr>
          <a:xfrm>
            <a:off x="304800" y="4615320"/>
            <a:ext cx="11201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Verdana" charset="0"/>
                <a:ea typeface="Verdana" charset="0"/>
                <a:cs typeface="Verdana" charset="0"/>
              </a:rPr>
              <a:t>Test Set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Pfeil nach rechts 4"/>
          <p:cNvSpPr/>
          <p:nvPr/>
        </p:nvSpPr>
        <p:spPr bwMode="auto">
          <a:xfrm>
            <a:off x="4953000" y="2286000"/>
            <a:ext cx="1447800" cy="685801"/>
          </a:xfrm>
          <a:prstGeom prst="rightArrow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Train</a:t>
            </a:r>
          </a:p>
        </p:txBody>
      </p:sp>
      <p:sp>
        <p:nvSpPr>
          <p:cNvPr id="8" name="Abgerundetes Rechteck 7"/>
          <p:cNvSpPr/>
          <p:nvPr/>
        </p:nvSpPr>
        <p:spPr bwMode="auto">
          <a:xfrm>
            <a:off x="6553200" y="2071290"/>
            <a:ext cx="1576754" cy="1115220"/>
          </a:xfrm>
          <a:prstGeom prst="roundRect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ML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hteck 12"/>
              <p:cNvSpPr/>
              <p:nvPr/>
            </p:nvSpPr>
            <p:spPr>
              <a:xfrm>
                <a:off x="5921656" y="5791200"/>
                <a:ext cx="555344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200" i="1">
                          <a:latin typeface="Cambria Math" charset="0"/>
                          <a:ea typeface="Verdana" charset="0"/>
                          <a:cs typeface="Verdana" charset="0"/>
                        </a:rPr>
                        <m:t>𝑌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3" name="Rechteck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1656" y="5791200"/>
                <a:ext cx="555344" cy="584775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9" name="Tabel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362500"/>
              </p:ext>
            </p:extLst>
          </p:nvPr>
        </p:nvGraphicFramePr>
        <p:xfrm>
          <a:off x="1676400" y="4434840"/>
          <a:ext cx="3048000" cy="1356360"/>
        </p:xfrm>
        <a:graphic>
          <a:graphicData uri="http://schemas.openxmlformats.org/drawingml/2006/table">
            <a:tbl>
              <a:tblPr/>
              <a:tblGrid>
                <a:gridCol w="391723"/>
                <a:gridCol w="419528"/>
                <a:gridCol w="760501"/>
                <a:gridCol w="922655"/>
                <a:gridCol w="553593"/>
              </a:tblGrid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M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15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T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no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?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M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15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A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yes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?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F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16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T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no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?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F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16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T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no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?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F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16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T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no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?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M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17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T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no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?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12" name="Tabel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3393954"/>
              </p:ext>
            </p:extLst>
          </p:nvPr>
        </p:nvGraphicFramePr>
        <p:xfrm>
          <a:off x="1676400" y="980440"/>
          <a:ext cx="3048000" cy="3164840"/>
        </p:xfrm>
        <a:graphic>
          <a:graphicData uri="http://schemas.openxmlformats.org/drawingml/2006/table">
            <a:tbl>
              <a:tblPr/>
              <a:tblGrid>
                <a:gridCol w="391723"/>
                <a:gridCol w="419528"/>
                <a:gridCol w="760501"/>
                <a:gridCol w="922655"/>
                <a:gridCol w="553593"/>
              </a:tblGrid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1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sex</a:t>
                      </a:r>
                      <a:endParaRPr lang="en-GB" sz="1400" b="1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1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age</a:t>
                      </a:r>
                      <a:endParaRPr lang="en-GB" sz="1400" b="1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1" i="0" u="none" strike="noStrike" noProof="0" dirty="0" err="1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Pstatus</a:t>
                      </a:r>
                      <a:endParaRPr lang="en-GB" sz="1400" b="1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1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romantic</a:t>
                      </a:r>
                      <a:endParaRPr lang="en-GB" sz="1400" b="1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1" i="0" u="none" strike="noStrike" noProof="0" dirty="0" err="1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Walc</a:t>
                      </a:r>
                      <a:endParaRPr lang="en-GB" sz="1400" b="1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F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18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A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no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F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17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T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no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F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15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T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no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F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15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T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yes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F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16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T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no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M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16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T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no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M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16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T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no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F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17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A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no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M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15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A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no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M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15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T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no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F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15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T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no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F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15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T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no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M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15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T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no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" name="Tabel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2362663"/>
              </p:ext>
            </p:extLst>
          </p:nvPr>
        </p:nvGraphicFramePr>
        <p:xfrm>
          <a:off x="5910517" y="4434840"/>
          <a:ext cx="553593" cy="1356360"/>
        </p:xfrm>
        <a:graphic>
          <a:graphicData uri="http://schemas.openxmlformats.org/drawingml/2006/table">
            <a:tbl>
              <a:tblPr/>
              <a:tblGrid>
                <a:gridCol w="553593"/>
              </a:tblGrid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55103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Learning the model</a:t>
            </a:r>
          </a:p>
        </p:txBody>
      </p:sp>
      <p:sp>
        <p:nvSpPr>
          <p:cNvPr id="17" name="Rechteck 16"/>
          <p:cNvSpPr/>
          <p:nvPr/>
        </p:nvSpPr>
        <p:spPr>
          <a:xfrm>
            <a:off x="304800" y="2318881"/>
            <a:ext cx="12147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B050"/>
                </a:solidFill>
                <a:latin typeface="Verdana" charset="0"/>
                <a:ea typeface="Verdana" charset="0"/>
                <a:cs typeface="Verdana" charset="0"/>
              </a:rPr>
              <a:t>Train Set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1" name="Rechteck 10"/>
          <p:cNvSpPr/>
          <p:nvPr/>
        </p:nvSpPr>
        <p:spPr>
          <a:xfrm>
            <a:off x="304800" y="4615320"/>
            <a:ext cx="11201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Verdana" charset="0"/>
                <a:ea typeface="Verdana" charset="0"/>
                <a:cs typeface="Verdana" charset="0"/>
              </a:rPr>
              <a:t>Test Set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Pfeil nach rechts 4"/>
          <p:cNvSpPr/>
          <p:nvPr/>
        </p:nvSpPr>
        <p:spPr bwMode="auto">
          <a:xfrm>
            <a:off x="4953000" y="2286000"/>
            <a:ext cx="1447800" cy="685801"/>
          </a:xfrm>
          <a:prstGeom prst="rightArrow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Train</a:t>
            </a:r>
          </a:p>
        </p:txBody>
      </p:sp>
      <p:sp>
        <p:nvSpPr>
          <p:cNvPr id="8" name="Abgerundetes Rechteck 7"/>
          <p:cNvSpPr/>
          <p:nvPr/>
        </p:nvSpPr>
        <p:spPr bwMode="auto">
          <a:xfrm>
            <a:off x="6553200" y="2071290"/>
            <a:ext cx="1576754" cy="1115220"/>
          </a:xfrm>
          <a:prstGeom prst="roundRect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ML Model</a:t>
            </a:r>
          </a:p>
        </p:txBody>
      </p:sp>
      <p:sp>
        <p:nvSpPr>
          <p:cNvPr id="12" name="Pfeil nach rechts 11"/>
          <p:cNvSpPr/>
          <p:nvPr/>
        </p:nvSpPr>
        <p:spPr bwMode="auto">
          <a:xfrm rot="18766383" flipH="1">
            <a:off x="4544100" y="3709156"/>
            <a:ext cx="2312791" cy="685801"/>
          </a:xfrm>
          <a:prstGeom prst="rightArrow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Predict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hteck 13"/>
              <p:cNvSpPr/>
              <p:nvPr/>
            </p:nvSpPr>
            <p:spPr>
              <a:xfrm>
                <a:off x="4169056" y="5791200"/>
                <a:ext cx="555344" cy="5981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sz="3200" i="1" smtClean="0">
                              <a:latin typeface="Cambria Math" charset="0"/>
                              <a:ea typeface="Verdana" charset="0"/>
                              <a:cs typeface="Verdana" charset="0"/>
                            </a:rPr>
                          </m:ctrlPr>
                        </m:accPr>
                        <m:e>
                          <m:r>
                            <a:rPr lang="de-AT" sz="3200" b="0" i="1" smtClean="0">
                              <a:latin typeface="Cambria Math" charset="0"/>
                              <a:ea typeface="Verdana" charset="0"/>
                              <a:cs typeface="Verdana" charset="0"/>
                            </a:rPr>
                            <m:t>𝑌</m:t>
                          </m:r>
                        </m:e>
                      </m:ac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4" name="Rechteck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9056" y="5791200"/>
                <a:ext cx="555344" cy="598177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0" name="Tabelle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5835915"/>
              </p:ext>
            </p:extLst>
          </p:nvPr>
        </p:nvGraphicFramePr>
        <p:xfrm>
          <a:off x="1676400" y="4445000"/>
          <a:ext cx="3048000" cy="1356360"/>
        </p:xfrm>
        <a:graphic>
          <a:graphicData uri="http://schemas.openxmlformats.org/drawingml/2006/table">
            <a:tbl>
              <a:tblPr/>
              <a:tblGrid>
                <a:gridCol w="391723"/>
                <a:gridCol w="419528"/>
                <a:gridCol w="760501"/>
                <a:gridCol w="922655"/>
                <a:gridCol w="553593"/>
              </a:tblGrid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M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15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T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no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M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15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A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yes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F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16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T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no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F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16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T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no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F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16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T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no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M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17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T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no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hteck 12"/>
              <p:cNvSpPr/>
              <p:nvPr/>
            </p:nvSpPr>
            <p:spPr>
              <a:xfrm>
                <a:off x="5921656" y="5791200"/>
                <a:ext cx="555344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200" i="1">
                          <a:latin typeface="Cambria Math" charset="0"/>
                          <a:ea typeface="Verdana" charset="0"/>
                          <a:cs typeface="Verdana" charset="0"/>
                        </a:rPr>
                        <m:t>𝑌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3" name="Rechteck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1656" y="5791200"/>
                <a:ext cx="555344" cy="58477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6" name="Tabel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3393954"/>
              </p:ext>
            </p:extLst>
          </p:nvPr>
        </p:nvGraphicFramePr>
        <p:xfrm>
          <a:off x="1676400" y="980440"/>
          <a:ext cx="3048000" cy="3164840"/>
        </p:xfrm>
        <a:graphic>
          <a:graphicData uri="http://schemas.openxmlformats.org/drawingml/2006/table">
            <a:tbl>
              <a:tblPr/>
              <a:tblGrid>
                <a:gridCol w="391723"/>
                <a:gridCol w="419528"/>
                <a:gridCol w="760501"/>
                <a:gridCol w="922655"/>
                <a:gridCol w="553593"/>
              </a:tblGrid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1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sex</a:t>
                      </a:r>
                      <a:endParaRPr lang="en-GB" sz="1400" b="1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1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age</a:t>
                      </a:r>
                      <a:endParaRPr lang="en-GB" sz="1400" b="1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1" i="0" u="none" strike="noStrike" noProof="0" dirty="0" err="1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Pstatus</a:t>
                      </a:r>
                      <a:endParaRPr lang="en-GB" sz="1400" b="1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1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romantic</a:t>
                      </a:r>
                      <a:endParaRPr lang="en-GB" sz="1400" b="1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1" i="0" u="none" strike="noStrike" noProof="0" dirty="0" err="1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Walc</a:t>
                      </a:r>
                      <a:endParaRPr lang="en-GB" sz="1400" b="1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F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18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A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no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F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17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T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no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F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15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T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no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F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15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T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yes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F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16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T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no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M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16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T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no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M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16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T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no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F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17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A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no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M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15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A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no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M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15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T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no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F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15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T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no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F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15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T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no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M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15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T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no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1" name="Tabelle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2362663"/>
              </p:ext>
            </p:extLst>
          </p:nvPr>
        </p:nvGraphicFramePr>
        <p:xfrm>
          <a:off x="5910517" y="4434840"/>
          <a:ext cx="553593" cy="1356360"/>
        </p:xfrm>
        <a:graphic>
          <a:graphicData uri="http://schemas.openxmlformats.org/drawingml/2006/table">
            <a:tbl>
              <a:tblPr/>
              <a:tblGrid>
                <a:gridCol w="553593"/>
              </a:tblGrid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03660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Learning the model</a:t>
            </a:r>
          </a:p>
        </p:txBody>
      </p:sp>
      <p:sp>
        <p:nvSpPr>
          <p:cNvPr id="17" name="Rechteck 16"/>
          <p:cNvSpPr/>
          <p:nvPr/>
        </p:nvSpPr>
        <p:spPr>
          <a:xfrm>
            <a:off x="304800" y="2318881"/>
            <a:ext cx="12147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B050"/>
                </a:solidFill>
                <a:latin typeface="Verdana" charset="0"/>
                <a:ea typeface="Verdana" charset="0"/>
                <a:cs typeface="Verdana" charset="0"/>
              </a:rPr>
              <a:t>Train Set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1" name="Rechteck 10"/>
          <p:cNvSpPr/>
          <p:nvPr/>
        </p:nvSpPr>
        <p:spPr>
          <a:xfrm>
            <a:off x="304800" y="4615320"/>
            <a:ext cx="11201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Verdana" charset="0"/>
                <a:ea typeface="Verdana" charset="0"/>
                <a:cs typeface="Verdana" charset="0"/>
              </a:rPr>
              <a:t>Test Set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Pfeil nach rechts 4"/>
          <p:cNvSpPr/>
          <p:nvPr/>
        </p:nvSpPr>
        <p:spPr bwMode="auto">
          <a:xfrm>
            <a:off x="4953000" y="2286000"/>
            <a:ext cx="1447800" cy="685801"/>
          </a:xfrm>
          <a:prstGeom prst="rightArrow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Train</a:t>
            </a:r>
          </a:p>
        </p:txBody>
      </p:sp>
      <p:sp>
        <p:nvSpPr>
          <p:cNvPr id="8" name="Abgerundetes Rechteck 7"/>
          <p:cNvSpPr/>
          <p:nvPr/>
        </p:nvSpPr>
        <p:spPr bwMode="auto">
          <a:xfrm>
            <a:off x="6553200" y="2071290"/>
            <a:ext cx="1576754" cy="1115220"/>
          </a:xfrm>
          <a:prstGeom prst="roundRect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ML Model</a:t>
            </a:r>
          </a:p>
        </p:txBody>
      </p:sp>
      <p:sp>
        <p:nvSpPr>
          <p:cNvPr id="12" name="Pfeil nach rechts 11"/>
          <p:cNvSpPr/>
          <p:nvPr/>
        </p:nvSpPr>
        <p:spPr bwMode="auto">
          <a:xfrm rot="18766383" flipH="1">
            <a:off x="4544100" y="3709156"/>
            <a:ext cx="2312791" cy="685801"/>
          </a:xfrm>
          <a:prstGeom prst="rightArrow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Predict</a:t>
            </a:r>
          </a:p>
        </p:txBody>
      </p:sp>
      <p:cxnSp>
        <p:nvCxnSpPr>
          <p:cNvPr id="9" name="Gerade Verbindung mit Pfeil 8"/>
          <p:cNvCxnSpPr/>
          <p:nvPr/>
        </p:nvCxnSpPr>
        <p:spPr bwMode="auto">
          <a:xfrm>
            <a:off x="4800600" y="5360913"/>
            <a:ext cx="457200" cy="715915"/>
          </a:xfrm>
          <a:prstGeom prst="straightConnector1">
            <a:avLst/>
          </a:prstGeom>
          <a:solidFill>
            <a:schemeClr val="accent1"/>
          </a:solidFill>
          <a:ln w="476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8" name="Gerade Verbindung mit Pfeil 17"/>
          <p:cNvCxnSpPr/>
          <p:nvPr/>
        </p:nvCxnSpPr>
        <p:spPr bwMode="auto">
          <a:xfrm flipH="1">
            <a:off x="5410200" y="5360913"/>
            <a:ext cx="381000" cy="715915"/>
          </a:xfrm>
          <a:prstGeom prst="straightConnector1">
            <a:avLst/>
          </a:prstGeom>
          <a:solidFill>
            <a:schemeClr val="accent1"/>
          </a:solidFill>
          <a:ln w="476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5" name="Rechteck 24"/>
          <p:cNvSpPr/>
          <p:nvPr/>
        </p:nvSpPr>
        <p:spPr>
          <a:xfrm>
            <a:off x="3986301" y="6248400"/>
            <a:ext cx="340509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performance evaluation</a:t>
            </a:r>
            <a:endParaRPr lang="en-US" sz="2400" dirty="0"/>
          </a:p>
        </p:txBody>
      </p:sp>
      <p:graphicFrame>
        <p:nvGraphicFramePr>
          <p:cNvPr id="35" name="Tabelle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6674588"/>
              </p:ext>
            </p:extLst>
          </p:nvPr>
        </p:nvGraphicFramePr>
        <p:xfrm>
          <a:off x="1676400" y="4445000"/>
          <a:ext cx="3048000" cy="1356360"/>
        </p:xfrm>
        <a:graphic>
          <a:graphicData uri="http://schemas.openxmlformats.org/drawingml/2006/table">
            <a:tbl>
              <a:tblPr/>
              <a:tblGrid>
                <a:gridCol w="391723"/>
                <a:gridCol w="419528"/>
                <a:gridCol w="760501"/>
                <a:gridCol w="922655"/>
                <a:gridCol w="553593"/>
              </a:tblGrid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M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15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T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no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M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15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A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yes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F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16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T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no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F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16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T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no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F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16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T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no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M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17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T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no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hteck 15"/>
              <p:cNvSpPr/>
              <p:nvPr/>
            </p:nvSpPr>
            <p:spPr>
              <a:xfrm>
                <a:off x="4169056" y="5791200"/>
                <a:ext cx="555344" cy="5981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sz="3200" i="1" smtClean="0">
                              <a:latin typeface="Cambria Math" charset="0"/>
                              <a:ea typeface="Verdana" charset="0"/>
                              <a:cs typeface="Verdana" charset="0"/>
                            </a:rPr>
                          </m:ctrlPr>
                        </m:accPr>
                        <m:e>
                          <m:r>
                            <a:rPr lang="de-AT" sz="3200" b="0" i="1" smtClean="0">
                              <a:latin typeface="Cambria Math" charset="0"/>
                              <a:ea typeface="Verdana" charset="0"/>
                              <a:cs typeface="Verdana" charset="0"/>
                            </a:rPr>
                            <m:t>𝑌</m:t>
                          </m:r>
                        </m:e>
                      </m:ac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6" name="Rechteck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9056" y="5791200"/>
                <a:ext cx="555344" cy="59817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hteck 18"/>
              <p:cNvSpPr/>
              <p:nvPr/>
            </p:nvSpPr>
            <p:spPr>
              <a:xfrm>
                <a:off x="5921656" y="5791200"/>
                <a:ext cx="555344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200" i="1">
                          <a:latin typeface="Cambria Math" charset="0"/>
                          <a:ea typeface="Verdana" charset="0"/>
                          <a:cs typeface="Verdana" charset="0"/>
                        </a:rPr>
                        <m:t>𝑌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9" name="Rechteck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1656" y="5791200"/>
                <a:ext cx="555344" cy="58477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0" name="Tabelle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3393954"/>
              </p:ext>
            </p:extLst>
          </p:nvPr>
        </p:nvGraphicFramePr>
        <p:xfrm>
          <a:off x="1676400" y="980440"/>
          <a:ext cx="3048000" cy="3164840"/>
        </p:xfrm>
        <a:graphic>
          <a:graphicData uri="http://schemas.openxmlformats.org/drawingml/2006/table">
            <a:tbl>
              <a:tblPr/>
              <a:tblGrid>
                <a:gridCol w="391723"/>
                <a:gridCol w="419528"/>
                <a:gridCol w="760501"/>
                <a:gridCol w="922655"/>
                <a:gridCol w="553593"/>
              </a:tblGrid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1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sex</a:t>
                      </a:r>
                      <a:endParaRPr lang="en-GB" sz="1400" b="1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1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age</a:t>
                      </a:r>
                      <a:endParaRPr lang="en-GB" sz="1400" b="1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1" i="0" u="none" strike="noStrike" noProof="0" dirty="0" err="1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Pstatus</a:t>
                      </a:r>
                      <a:endParaRPr lang="en-GB" sz="1400" b="1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1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romantic</a:t>
                      </a:r>
                      <a:endParaRPr lang="en-GB" sz="1400" b="1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1" i="0" u="none" strike="noStrike" noProof="0" dirty="0" err="1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Walc</a:t>
                      </a:r>
                      <a:endParaRPr lang="en-GB" sz="1400" b="1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F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18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A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no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F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17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T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no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F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15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T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no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F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15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T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yes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F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16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T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no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M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16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T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no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M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16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T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no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F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17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A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no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M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15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A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no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M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15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T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no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F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15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T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no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F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15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T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no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M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15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T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no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1" name="Tabelle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2362663"/>
              </p:ext>
            </p:extLst>
          </p:nvPr>
        </p:nvGraphicFramePr>
        <p:xfrm>
          <a:off x="5910517" y="4434840"/>
          <a:ext cx="553593" cy="1356360"/>
        </p:xfrm>
        <a:graphic>
          <a:graphicData uri="http://schemas.openxmlformats.org/drawingml/2006/table">
            <a:tbl>
              <a:tblPr/>
              <a:tblGrid>
                <a:gridCol w="553593"/>
              </a:tblGrid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</a:t>
                      </a:r>
                      <a:endParaRPr lang="en-GB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34844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Evaluation</a:t>
            </a:r>
            <a:endParaRPr lang="en-GB" dirty="0"/>
          </a:p>
        </p:txBody>
      </p:sp>
      <p:sp>
        <p:nvSpPr>
          <p:cNvPr id="5" name="Textfeld 4"/>
          <p:cNvSpPr txBox="1"/>
          <p:nvPr/>
        </p:nvSpPr>
        <p:spPr>
          <a:xfrm>
            <a:off x="4652387" y="509451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Inhaltsplatzhalter 1"/>
              <p:cNvSpPr>
                <a:spLocks noGrp="1"/>
              </p:cNvSpPr>
              <p:nvPr>
                <p:ph idx="1"/>
              </p:nvPr>
            </p:nvSpPr>
            <p:spPr>
              <a:xfrm>
                <a:off x="620713" y="1295400"/>
                <a:ext cx="8137525" cy="5105400"/>
              </a:xfrm>
            </p:spPr>
            <p:txBody>
              <a:bodyPr/>
              <a:lstStyle/>
              <a:p>
                <a:pPr marL="0" indent="0" algn="ctr">
                  <a:buNone/>
                </a:pPr>
                <a:r>
                  <a:rPr lang="en-US" sz="2800" dirty="0" smtClean="0">
                    <a:latin typeface="Calibri" charset="0"/>
                    <a:ea typeface="Calibri" charset="0"/>
                    <a:cs typeface="Calibri" charset="0"/>
                  </a:rPr>
                  <a:t>Some popular measures</a:t>
                </a:r>
              </a:p>
              <a:p>
                <a:r>
                  <a:rPr lang="en-US" sz="2800" dirty="0" smtClean="0">
                    <a:latin typeface="Calibri" charset="0"/>
                    <a:ea typeface="Calibri" charset="0"/>
                    <a:cs typeface="Calibri" charset="0"/>
                  </a:rPr>
                  <a:t>Classification</a:t>
                </a:r>
              </a:p>
              <a:p>
                <a:pPr lvl="1"/>
                <a:r>
                  <a:rPr lang="en-US" sz="2400" dirty="0" smtClean="0">
                    <a:latin typeface="Calibri" charset="0"/>
                    <a:ea typeface="Calibri" charset="0"/>
                    <a:cs typeface="Calibri" charset="0"/>
                  </a:rPr>
                  <a:t>Accuracy	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g-BG" sz="2400" i="1" smtClean="0">
                            <a:latin typeface="Cambria Math" charset="0"/>
                            <a:ea typeface="Calibri" charset="0"/>
                            <a:cs typeface="Calibri" charset="0"/>
                          </a:rPr>
                        </m:ctrlPr>
                      </m:fPr>
                      <m:num>
                        <m:r>
                          <a:rPr lang="de-AT" sz="2400" b="0" i="1" smtClean="0">
                            <a:latin typeface="Cambria Math" charset="0"/>
                            <a:ea typeface="Calibri" charset="0"/>
                            <a:cs typeface="Calibri" charset="0"/>
                          </a:rPr>
                          <m:t>𝑇𝑃</m:t>
                        </m:r>
                        <m:r>
                          <a:rPr lang="de-AT" sz="2400" b="0" i="1" smtClean="0">
                            <a:latin typeface="Cambria Math" charset="0"/>
                            <a:ea typeface="Calibri" charset="0"/>
                            <a:cs typeface="Calibri" charset="0"/>
                          </a:rPr>
                          <m:t>+</m:t>
                        </m:r>
                        <m:r>
                          <a:rPr lang="de-AT" sz="2400" b="0" i="1" smtClean="0">
                            <a:latin typeface="Cambria Math" charset="0"/>
                            <a:ea typeface="Calibri" charset="0"/>
                            <a:cs typeface="Calibri" charset="0"/>
                          </a:rPr>
                          <m:t>𝑇𝑁</m:t>
                        </m:r>
                      </m:num>
                      <m:den>
                        <m:r>
                          <a:rPr lang="de-AT" sz="2400" b="0" i="1" smtClean="0">
                            <a:latin typeface="Cambria Math" charset="0"/>
                            <a:ea typeface="Calibri" charset="0"/>
                            <a:cs typeface="Calibri" charset="0"/>
                          </a:rPr>
                          <m:t># </m:t>
                        </m:r>
                        <m:r>
                          <a:rPr lang="de-AT" sz="2400" b="0" i="1" smtClean="0">
                            <a:latin typeface="Cambria Math" charset="0"/>
                            <a:ea typeface="Calibri" charset="0"/>
                            <a:cs typeface="Calibri" charset="0"/>
                          </a:rPr>
                          <m:t>𝑜𝑓</m:t>
                        </m:r>
                        <m:r>
                          <a:rPr lang="de-AT" sz="2400" b="0" i="1" smtClean="0">
                            <a:latin typeface="Cambria Math" charset="0"/>
                            <a:ea typeface="Calibri" charset="0"/>
                            <a:cs typeface="Calibri" charset="0"/>
                          </a:rPr>
                          <m:t> </m:t>
                        </m:r>
                        <m:r>
                          <a:rPr lang="de-AT" sz="2400" b="0" i="1" smtClean="0">
                            <a:latin typeface="Cambria Math" charset="0"/>
                            <a:ea typeface="Calibri" charset="0"/>
                            <a:cs typeface="Calibri" charset="0"/>
                          </a:rPr>
                          <m:t>𝑠𝑎𝑚𝑝𝑙𝑒𝑠</m:t>
                        </m:r>
                      </m:den>
                    </m:f>
                  </m:oMath>
                </a14:m>
                <a:endParaRPr lang="de-AT" sz="2400" dirty="0" smtClean="0">
                  <a:latin typeface="Calibri" charset="0"/>
                  <a:ea typeface="Calibri" charset="0"/>
                  <a:cs typeface="Calibri" charset="0"/>
                </a:endParaRPr>
              </a:p>
              <a:p>
                <a:pPr lvl="1"/>
                <a:r>
                  <a:rPr lang="en-US" sz="2400" dirty="0" smtClean="0">
                    <a:latin typeface="Calibri" charset="0"/>
                    <a:ea typeface="Calibri" charset="0"/>
                    <a:cs typeface="Calibri" charset="0"/>
                  </a:rPr>
                  <a:t>Precision</a:t>
                </a:r>
                <a:r>
                  <a:rPr lang="en-US" sz="2400" dirty="0">
                    <a:latin typeface="Calibri" charset="0"/>
                    <a:ea typeface="Calibri" charset="0"/>
                    <a:cs typeface="Calibri" charset="0"/>
                  </a:rPr>
                  <a:t>	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g-BG" sz="2400" i="1">
                            <a:latin typeface="Cambria Math" charset="0"/>
                            <a:ea typeface="Calibri" charset="0"/>
                            <a:cs typeface="Calibri" charset="0"/>
                          </a:rPr>
                        </m:ctrlPr>
                      </m:fPr>
                      <m:num>
                        <m:r>
                          <a:rPr lang="de-AT" sz="2400" i="1">
                            <a:latin typeface="Cambria Math" charset="0"/>
                            <a:ea typeface="Calibri" charset="0"/>
                            <a:cs typeface="Calibri" charset="0"/>
                          </a:rPr>
                          <m:t>𝑇𝑃</m:t>
                        </m:r>
                      </m:num>
                      <m:den>
                        <m:r>
                          <a:rPr lang="de-AT" sz="2400" b="0" i="1" smtClean="0">
                            <a:latin typeface="Cambria Math" charset="0"/>
                            <a:ea typeface="Calibri" charset="0"/>
                            <a:cs typeface="Calibri" charset="0"/>
                          </a:rPr>
                          <m:t>𝑇𝑃</m:t>
                        </m:r>
                        <m:r>
                          <a:rPr lang="de-AT" sz="2400" b="0" i="1" smtClean="0">
                            <a:latin typeface="Cambria Math" charset="0"/>
                            <a:ea typeface="Calibri" charset="0"/>
                            <a:cs typeface="Calibri" charset="0"/>
                          </a:rPr>
                          <m:t>+</m:t>
                        </m:r>
                        <m:r>
                          <a:rPr lang="de-AT" sz="2400" b="0" i="1" smtClean="0">
                            <a:latin typeface="Cambria Math" charset="0"/>
                            <a:ea typeface="Calibri" charset="0"/>
                            <a:cs typeface="Calibri" charset="0"/>
                          </a:rPr>
                          <m:t>𝐹𝑃</m:t>
                        </m:r>
                      </m:den>
                    </m:f>
                  </m:oMath>
                </a14:m>
                <a:endParaRPr lang="en-US" sz="2400" dirty="0">
                  <a:latin typeface="Calibri" charset="0"/>
                  <a:ea typeface="Calibri" charset="0"/>
                  <a:cs typeface="Calibri" charset="0"/>
                </a:endParaRPr>
              </a:p>
              <a:p>
                <a:pPr lvl="1"/>
                <a:r>
                  <a:rPr lang="en-US" sz="2400" dirty="0" smtClean="0">
                    <a:latin typeface="Calibri" charset="0"/>
                    <a:ea typeface="Calibri" charset="0"/>
                    <a:cs typeface="Calibri" charset="0"/>
                  </a:rPr>
                  <a:t>Recall	</a:t>
                </a:r>
                <a:r>
                  <a:rPr lang="en-US" sz="2400" dirty="0">
                    <a:latin typeface="Calibri" charset="0"/>
                    <a:ea typeface="Calibri" charset="0"/>
                    <a:cs typeface="Calibri" charset="0"/>
                  </a:rPr>
                  <a:t>	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g-BG" sz="2400" i="1">
                            <a:latin typeface="Cambria Math" charset="0"/>
                            <a:ea typeface="Calibri" charset="0"/>
                            <a:cs typeface="Calibri" charset="0"/>
                          </a:rPr>
                        </m:ctrlPr>
                      </m:fPr>
                      <m:num>
                        <m:r>
                          <a:rPr lang="de-AT" sz="2400" i="1">
                            <a:latin typeface="Cambria Math" charset="0"/>
                            <a:ea typeface="Calibri" charset="0"/>
                            <a:cs typeface="Calibri" charset="0"/>
                          </a:rPr>
                          <m:t>𝑇𝑃</m:t>
                        </m:r>
                      </m:num>
                      <m:den>
                        <m:r>
                          <a:rPr lang="de-AT" sz="2400" b="0" i="1" smtClean="0">
                            <a:latin typeface="Cambria Math" charset="0"/>
                            <a:ea typeface="Calibri" charset="0"/>
                            <a:cs typeface="Calibri" charset="0"/>
                          </a:rPr>
                          <m:t>𝑇𝑃</m:t>
                        </m:r>
                        <m:r>
                          <a:rPr lang="de-AT" sz="2400" b="0" i="1" smtClean="0">
                            <a:latin typeface="Cambria Math" charset="0"/>
                            <a:ea typeface="Calibri" charset="0"/>
                            <a:cs typeface="Calibri" charset="0"/>
                          </a:rPr>
                          <m:t>+</m:t>
                        </m:r>
                        <m:r>
                          <a:rPr lang="de-AT" sz="2400" b="0" i="1" smtClean="0">
                            <a:latin typeface="Cambria Math" charset="0"/>
                            <a:ea typeface="Calibri" charset="0"/>
                            <a:cs typeface="Calibri" charset="0"/>
                          </a:rPr>
                          <m:t>𝐹𝑁</m:t>
                        </m:r>
                      </m:den>
                    </m:f>
                  </m:oMath>
                </a14:m>
                <a:endParaRPr lang="en-US" sz="2400" dirty="0">
                  <a:latin typeface="Calibri" charset="0"/>
                  <a:ea typeface="Calibri" charset="0"/>
                  <a:cs typeface="Calibri" charset="0"/>
                </a:endParaRPr>
              </a:p>
              <a:p>
                <a:pPr lvl="1"/>
                <a:r>
                  <a:rPr lang="en-US" sz="2400" dirty="0" smtClean="0">
                    <a:latin typeface="Calibri" charset="0"/>
                    <a:ea typeface="Calibri" charset="0"/>
                    <a:cs typeface="Calibri" charset="0"/>
                  </a:rPr>
                  <a:t>F-measure	</a:t>
                </a:r>
                <a14:m>
                  <m:oMath xmlns:m="http://schemas.openxmlformats.org/officeDocument/2006/math">
                    <m:r>
                      <a:rPr lang="de-AT" sz="2400" b="0" i="0" smtClean="0">
                        <a:latin typeface="Cambria Math" charset="0"/>
                        <a:ea typeface="Calibri" charset="0"/>
                        <a:cs typeface="Calibri" charset="0"/>
                      </a:rPr>
                      <m:t>2</m:t>
                    </m:r>
                    <m:r>
                      <a:rPr lang="de-AT" sz="2400" b="0" i="1" smtClean="0">
                        <a:latin typeface="Cambria Math" charset="0"/>
                        <a:ea typeface="Calibri" charset="0"/>
                        <a:cs typeface="Calibri" charset="0"/>
                      </a:rPr>
                      <m:t>∙</m:t>
                    </m:r>
                    <m:f>
                      <m:fPr>
                        <m:ctrlPr>
                          <a:rPr lang="bg-BG" sz="2400" i="1" smtClean="0">
                            <a:latin typeface="Cambria Math" charset="0"/>
                            <a:ea typeface="Calibri" charset="0"/>
                            <a:cs typeface="Calibri" charset="0"/>
                          </a:rPr>
                        </m:ctrlPr>
                      </m:fPr>
                      <m:num>
                        <m:r>
                          <a:rPr lang="de-AT" sz="2400" b="0" i="1" smtClean="0">
                            <a:latin typeface="Cambria Math" charset="0"/>
                            <a:ea typeface="Calibri" charset="0"/>
                            <a:cs typeface="Calibri" charset="0"/>
                          </a:rPr>
                          <m:t>𝑝𝑟𝑒𝑐𝑖𝑠𝑖𝑜𝑛</m:t>
                        </m:r>
                        <m:r>
                          <a:rPr lang="de-AT" sz="2400" b="0" i="1" smtClean="0">
                            <a:latin typeface="Cambria Math" charset="0"/>
                            <a:ea typeface="Calibri" charset="0"/>
                            <a:cs typeface="Calibri" charset="0"/>
                          </a:rPr>
                          <m:t> ∗ </m:t>
                        </m:r>
                        <m:r>
                          <a:rPr lang="de-AT" sz="2400" b="0" i="1" smtClean="0">
                            <a:latin typeface="Cambria Math" charset="0"/>
                            <a:ea typeface="Calibri" charset="0"/>
                            <a:cs typeface="Calibri" charset="0"/>
                          </a:rPr>
                          <m:t>𝑟𝑒𝑐𝑎𝑙𝑙</m:t>
                        </m:r>
                      </m:num>
                      <m:den>
                        <m:r>
                          <a:rPr lang="de-AT" sz="2400" i="1">
                            <a:latin typeface="Cambria Math" charset="0"/>
                            <a:ea typeface="Calibri" charset="0"/>
                            <a:cs typeface="Calibri" charset="0"/>
                          </a:rPr>
                          <m:t>𝑝𝑟𝑒𝑐𝑖𝑠𝑖𝑜𝑛</m:t>
                        </m:r>
                        <m:r>
                          <a:rPr lang="de-AT" sz="2400" b="0" i="1" smtClean="0">
                            <a:latin typeface="Cambria Math" charset="0"/>
                            <a:ea typeface="Calibri" charset="0"/>
                            <a:cs typeface="Calibri" charset="0"/>
                          </a:rPr>
                          <m:t>+</m:t>
                        </m:r>
                        <m:r>
                          <a:rPr lang="de-AT" sz="2400" i="1">
                            <a:latin typeface="Cambria Math" charset="0"/>
                            <a:ea typeface="Calibri" charset="0"/>
                            <a:cs typeface="Calibri" charset="0"/>
                          </a:rPr>
                          <m:t> </m:t>
                        </m:r>
                        <m:r>
                          <a:rPr lang="de-AT" sz="2400" i="1">
                            <a:latin typeface="Cambria Math" charset="0"/>
                            <a:ea typeface="Calibri" charset="0"/>
                            <a:cs typeface="Calibri" charset="0"/>
                          </a:rPr>
                          <m:t>𝑟𝑒𝑐𝑎𝑙𝑙</m:t>
                        </m:r>
                      </m:den>
                    </m:f>
                  </m:oMath>
                </a14:m>
                <a:endParaRPr lang="en-US" sz="2400" dirty="0" smtClean="0">
                  <a:latin typeface="Calibri" charset="0"/>
                  <a:ea typeface="Calibri" charset="0"/>
                  <a:cs typeface="Calibri" charset="0"/>
                </a:endParaRPr>
              </a:p>
              <a:p>
                <a:r>
                  <a:rPr lang="en-US" sz="2800" dirty="0" smtClean="0">
                    <a:latin typeface="Calibri" charset="0"/>
                    <a:ea typeface="Calibri" charset="0"/>
                    <a:cs typeface="Calibri" charset="0"/>
                  </a:rPr>
                  <a:t>Regression</a:t>
                </a:r>
              </a:p>
              <a:p>
                <a:pPr lvl="1"/>
                <a:r>
                  <a:rPr lang="en-US" sz="2400" dirty="0" smtClean="0">
                    <a:latin typeface="Calibri" charset="0"/>
                    <a:ea typeface="Calibri" charset="0"/>
                    <a:cs typeface="Calibri" charset="0"/>
                  </a:rPr>
                  <a:t>Mean squared error	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g-BG" sz="2400" i="1" smtClean="0">
                            <a:latin typeface="Cambria Math" charset="0"/>
                            <a:ea typeface="Calibri" charset="0"/>
                            <a:cs typeface="Calibri" charset="0"/>
                          </a:rPr>
                        </m:ctrlPr>
                      </m:fPr>
                      <m:num>
                        <m:r>
                          <a:rPr lang="de-AT" sz="2400" b="0" i="1" smtClean="0">
                            <a:latin typeface="Cambria Math" charset="0"/>
                            <a:ea typeface="Calibri" charset="0"/>
                            <a:cs typeface="Calibri" charset="0"/>
                          </a:rPr>
                          <m:t>1</m:t>
                        </m:r>
                      </m:num>
                      <m:den>
                        <m:r>
                          <a:rPr lang="de-AT" sz="2400" b="0" i="1" smtClean="0">
                            <a:latin typeface="Cambria Math" charset="0"/>
                            <a:ea typeface="Calibri" charset="0"/>
                            <a:cs typeface="Calibri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is-IS" sz="2400" i="1" smtClean="0">
                            <a:latin typeface="Cambria Math" charset="0"/>
                            <a:ea typeface="Calibri" charset="0"/>
                            <a:cs typeface="Calibri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de-AT" sz="2400" b="0" i="1" smtClean="0">
                            <a:latin typeface="Cambria Math" charset="0"/>
                            <a:ea typeface="Calibri" charset="0"/>
                            <a:cs typeface="Calibri" charset="0"/>
                          </a:rPr>
                          <m:t>𝑖</m:t>
                        </m:r>
                        <m:r>
                          <a:rPr lang="de-AT" sz="2400" b="0" i="1" smtClean="0">
                            <a:latin typeface="Cambria Math" charset="0"/>
                            <a:ea typeface="Calibri" charset="0"/>
                            <a:cs typeface="Calibri" charset="0"/>
                          </a:rPr>
                          <m:t>=1</m:t>
                        </m:r>
                      </m:sub>
                      <m:sup>
                        <m:r>
                          <a:rPr lang="de-AT" sz="2400" b="0" i="1" smtClean="0">
                            <a:latin typeface="Cambria Math" charset="0"/>
                            <a:ea typeface="Calibri" charset="0"/>
                            <a:cs typeface="Calibri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de-AT" sz="2400" b="0" i="1" smtClean="0">
                                <a:latin typeface="Cambria Math" charset="0"/>
                                <a:ea typeface="Calibri" charset="0"/>
                                <a:cs typeface="Calibri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de-AT" sz="2400" b="0" i="1" smtClean="0">
                                    <a:latin typeface="Cambria Math" charset="0"/>
                                    <a:ea typeface="Calibri" charset="0"/>
                                    <a:cs typeface="Calibri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̂"/>
                                    <m:ctrlPr>
                                      <a:rPr lang="de-AT" sz="2400" b="0" i="1" smtClean="0">
                                        <a:latin typeface="Cambria Math" charset="0"/>
                                        <a:ea typeface="Calibri" charset="0"/>
                                        <a:cs typeface="Calibri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de-AT" sz="2400" b="0" i="1" smtClean="0">
                                        <a:latin typeface="Cambria Math" charset="0"/>
                                        <a:ea typeface="Calibri" charset="0"/>
                                        <a:cs typeface="Calibri" charset="0"/>
                                      </a:rPr>
                                      <m:t>𝑌</m:t>
                                    </m:r>
                                  </m:e>
                                </m:acc>
                                <m:r>
                                  <a:rPr lang="de-AT" sz="2400" b="0" i="1" smtClean="0">
                                    <a:latin typeface="Cambria Math" charset="0"/>
                                    <a:ea typeface="Calibri" charset="0"/>
                                    <a:cs typeface="Calibri" charset="0"/>
                                  </a:rPr>
                                  <m:t>−</m:t>
                                </m:r>
                                <m:r>
                                  <a:rPr lang="de-AT" sz="2400" b="0" i="1" smtClean="0">
                                    <a:latin typeface="Cambria Math" charset="0"/>
                                    <a:ea typeface="Calibri" charset="0"/>
                                    <a:cs typeface="Calibri" charset="0"/>
                                  </a:rPr>
                                  <m:t>𝑌</m:t>
                                </m:r>
                              </m:e>
                            </m:d>
                          </m:e>
                          <m:sup>
                            <m:r>
                              <a:rPr lang="de-AT" sz="2400" b="0" i="1" smtClean="0">
                                <a:latin typeface="Cambria Math" charset="0"/>
                                <a:ea typeface="Calibri" charset="0"/>
                                <a:cs typeface="Calibri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sz="2400" dirty="0" smtClean="0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</mc:Choice>
        <mc:Fallback xmlns="">
          <p:sp>
            <p:nvSpPr>
              <p:cNvPr id="2" name="Inhaltsplatzhalt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0713" y="1295400"/>
                <a:ext cx="8137525" cy="5105400"/>
              </a:xfrm>
              <a:blipFill rotWithShape="0">
                <a:blip r:embed="rId2"/>
                <a:stretch>
                  <a:fillRect l="-1348" t="-11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74158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u="sng" dirty="0" smtClean="0">
                <a:latin typeface="Calibri" charset="0"/>
                <a:ea typeface="Calibri" charset="0"/>
                <a:cs typeface="Calibri" charset="0"/>
              </a:rPr>
              <a:t>Sentiment analysis &amp; opinion mining</a:t>
            </a:r>
          </a:p>
          <a:p>
            <a:r>
              <a:rPr lang="en-US" sz="2800" dirty="0" smtClean="0">
                <a:latin typeface="Calibri" charset="0"/>
                <a:ea typeface="Calibri" charset="0"/>
                <a:cs typeface="Calibri" charset="0"/>
              </a:rPr>
              <a:t>Approaches</a:t>
            </a:r>
          </a:p>
          <a:p>
            <a:r>
              <a:rPr lang="en-US" sz="2800" dirty="0" smtClean="0">
                <a:latin typeface="Calibri" charset="0"/>
                <a:ea typeface="Calibri" charset="0"/>
                <a:cs typeface="Calibri" charset="0"/>
              </a:rPr>
              <a:t>Supervised sentiment analysis</a:t>
            </a:r>
          </a:p>
          <a:p>
            <a:pPr lvl="1"/>
            <a:r>
              <a:rPr lang="en-US" sz="2400" dirty="0" smtClean="0">
                <a:latin typeface="Calibri" charset="0"/>
                <a:ea typeface="Calibri" charset="0"/>
                <a:cs typeface="Calibri" charset="0"/>
              </a:rPr>
              <a:t>Crash course on Machine Learning</a:t>
            </a:r>
          </a:p>
          <a:p>
            <a:pPr lvl="1"/>
            <a:r>
              <a:rPr lang="en-US" sz="2400" dirty="0">
                <a:latin typeface="Calibri" charset="0"/>
                <a:ea typeface="Calibri" charset="0"/>
                <a:cs typeface="Calibri" charset="0"/>
              </a:rPr>
              <a:t>Data in lower dimensions</a:t>
            </a:r>
          </a:p>
        </p:txBody>
      </p:sp>
    </p:spTree>
    <p:extLst>
      <p:ext uri="{BB962C8B-B14F-4D97-AF65-F5344CB8AC3E}">
        <p14:creationId xmlns:p14="http://schemas.microsoft.com/office/powerpoint/2010/main" val="1789784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400" dirty="0" smtClean="0"/>
              <a:t>How to split train and test sets</a:t>
            </a:r>
            <a:endParaRPr lang="en-GB" sz="2400" dirty="0"/>
          </a:p>
        </p:txBody>
      </p:sp>
      <p:sp>
        <p:nvSpPr>
          <p:cNvPr id="5" name="Textfeld 4"/>
          <p:cNvSpPr txBox="1"/>
          <p:nvPr/>
        </p:nvSpPr>
        <p:spPr>
          <a:xfrm>
            <a:off x="4652387" y="509451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611188" y="1557338"/>
            <a:ext cx="8137525" cy="4843462"/>
          </a:xfrm>
        </p:spPr>
        <p:txBody>
          <a:bodyPr/>
          <a:lstStyle/>
          <a:p>
            <a:r>
              <a:rPr lang="en-GB" sz="2800" dirty="0" smtClean="0">
                <a:latin typeface="Calibri" charset="0"/>
                <a:ea typeface="Calibri" charset="0"/>
                <a:cs typeface="Calibri" charset="0"/>
              </a:rPr>
              <a:t>Split data into training and test sets</a:t>
            </a:r>
            <a:endParaRPr lang="en-GB" sz="2800" dirty="0">
              <a:latin typeface="Calibri" charset="0"/>
              <a:ea typeface="Calibri" charset="0"/>
              <a:cs typeface="Calibri" charset="0"/>
            </a:endParaRPr>
          </a:p>
          <a:p>
            <a:pPr lvl="1"/>
            <a:r>
              <a:rPr lang="en-GB" sz="2400" dirty="0" smtClean="0">
                <a:latin typeface="Calibri" charset="0"/>
                <a:ea typeface="Calibri" charset="0"/>
                <a:cs typeface="Calibri" charset="0"/>
              </a:rPr>
              <a:t>E.g. train-test 80%-20% or 66%-33%</a:t>
            </a:r>
          </a:p>
          <a:p>
            <a:endParaRPr lang="en-GB" sz="2800" dirty="0" smtClean="0">
              <a:latin typeface="Calibri" charset="0"/>
              <a:ea typeface="Calibri" charset="0"/>
              <a:cs typeface="Calibri" charset="0"/>
            </a:endParaRPr>
          </a:p>
          <a:p>
            <a:r>
              <a:rPr lang="en-GB" sz="2800" dirty="0" smtClean="0">
                <a:latin typeface="Calibri" charset="0"/>
                <a:ea typeface="Calibri" charset="0"/>
                <a:cs typeface="Calibri" charset="0"/>
              </a:rPr>
              <a:t>The performance on the test set may highly vary depends on the selection of the test set</a:t>
            </a:r>
          </a:p>
          <a:p>
            <a:pPr lvl="1"/>
            <a:endParaRPr lang="en-GB" sz="2400" dirty="0" smtClean="0"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804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i="1" dirty="0" smtClean="0">
                <a:latin typeface="Verdana" charset="0"/>
                <a:ea typeface="Verdana" charset="0"/>
                <a:cs typeface="Verdana" charset="0"/>
              </a:rPr>
              <a:t>n</a:t>
            </a:r>
            <a:r>
              <a:rPr lang="en-GB" dirty="0" smtClean="0">
                <a:latin typeface="Verdana" charset="0"/>
                <a:ea typeface="Verdana" charset="0"/>
                <a:cs typeface="Verdana" charset="0"/>
              </a:rPr>
              <a:t>-fold Cross Validation</a:t>
            </a:r>
            <a:endParaRPr lang="en-GB" dirty="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4652387" y="509451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611188" y="1557338"/>
            <a:ext cx="8228012" cy="4843462"/>
          </a:xfrm>
        </p:spPr>
        <p:txBody>
          <a:bodyPr/>
          <a:lstStyle/>
          <a:p>
            <a:r>
              <a:rPr lang="en-GB" sz="2800" i="1" dirty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n</a:t>
            </a:r>
            <a:r>
              <a:rPr lang="en-GB" sz="2800" dirty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-Fold </a:t>
            </a:r>
            <a:r>
              <a:rPr lang="en-GB" sz="2800" dirty="0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cross validation</a:t>
            </a:r>
            <a:r>
              <a:rPr lang="en-GB" sz="2800" dirty="0" smtClean="0">
                <a:latin typeface="Calibri" charset="0"/>
                <a:ea typeface="Calibri" charset="0"/>
                <a:cs typeface="Calibri" charset="0"/>
              </a:rPr>
              <a:t> is an alternative to simple split with more reliable evaluation results.</a:t>
            </a:r>
          </a:p>
          <a:p>
            <a:endParaRPr lang="en-GB" sz="2800" dirty="0" smtClean="0">
              <a:latin typeface="Calibri" charset="0"/>
              <a:ea typeface="Calibri" charset="0"/>
              <a:cs typeface="Calibri" charset="0"/>
            </a:endParaRPr>
          </a:p>
          <a:p>
            <a:r>
              <a:rPr lang="en-GB" sz="2800" dirty="0" smtClean="0">
                <a:latin typeface="Calibri" charset="0"/>
                <a:ea typeface="Calibri" charset="0"/>
                <a:cs typeface="Calibri" charset="0"/>
              </a:rPr>
              <a:t>Split </a:t>
            </a:r>
            <a:r>
              <a:rPr lang="en-GB" sz="2800" dirty="0">
                <a:latin typeface="Calibri" charset="0"/>
                <a:ea typeface="Calibri" charset="0"/>
                <a:cs typeface="Calibri" charset="0"/>
              </a:rPr>
              <a:t>data into </a:t>
            </a:r>
            <a:r>
              <a:rPr lang="en-GB" sz="2800" i="1" dirty="0" smtClean="0">
                <a:latin typeface="Calibri" charset="0"/>
                <a:ea typeface="Calibri" charset="0"/>
                <a:cs typeface="Calibri" charset="0"/>
              </a:rPr>
              <a:t>n</a:t>
            </a:r>
            <a:r>
              <a:rPr lang="en-GB" sz="2800" dirty="0" smtClean="0">
                <a:latin typeface="Calibri" charset="0"/>
                <a:ea typeface="Calibri" charset="0"/>
                <a:cs typeface="Calibri" charset="0"/>
              </a:rPr>
              <a:t> folds with equal size </a:t>
            </a:r>
            <a:r>
              <a:rPr lang="en-GB" dirty="0" smtClean="0">
                <a:latin typeface="Calibri" charset="0"/>
                <a:ea typeface="Calibri" charset="0"/>
                <a:cs typeface="Calibri" charset="0"/>
              </a:rPr>
              <a:t>(usually </a:t>
            </a:r>
            <a:r>
              <a:rPr lang="en-GB" i="1" dirty="0" smtClean="0">
                <a:latin typeface="Calibri" charset="0"/>
                <a:ea typeface="Calibri" charset="0"/>
                <a:cs typeface="Calibri" charset="0"/>
              </a:rPr>
              <a:t>n=</a:t>
            </a:r>
            <a:r>
              <a:rPr lang="en-GB" dirty="0" smtClean="0">
                <a:latin typeface="Calibri" charset="0"/>
                <a:ea typeface="Calibri" charset="0"/>
                <a:cs typeface="Calibri" charset="0"/>
              </a:rPr>
              <a:t>10)</a:t>
            </a:r>
            <a:endParaRPr lang="en-GB" sz="2800" dirty="0">
              <a:latin typeface="Calibri" charset="0"/>
              <a:ea typeface="Calibri" charset="0"/>
              <a:cs typeface="Calibri" charset="0"/>
            </a:endParaRPr>
          </a:p>
          <a:p>
            <a:r>
              <a:rPr lang="en-GB" sz="2800" dirty="0" smtClean="0">
                <a:latin typeface="Calibri" charset="0"/>
                <a:ea typeface="Calibri" charset="0"/>
                <a:cs typeface="Calibri" charset="0"/>
              </a:rPr>
              <a:t>Repeat </a:t>
            </a:r>
            <a:r>
              <a:rPr lang="en-GB" sz="2800" i="1" dirty="0" smtClean="0">
                <a:latin typeface="Calibri" charset="0"/>
                <a:ea typeface="Calibri" charset="0"/>
                <a:cs typeface="Calibri" charset="0"/>
              </a:rPr>
              <a:t>n </a:t>
            </a:r>
            <a:r>
              <a:rPr lang="en-GB" sz="2800" dirty="0" smtClean="0">
                <a:latin typeface="Calibri" charset="0"/>
                <a:ea typeface="Calibri" charset="0"/>
                <a:cs typeface="Calibri" charset="0"/>
              </a:rPr>
              <a:t>times</a:t>
            </a:r>
            <a:r>
              <a:rPr lang="en-GB" sz="2800" dirty="0">
                <a:latin typeface="Calibri" charset="0"/>
                <a:ea typeface="Calibri" charset="0"/>
                <a:cs typeface="Calibri" charset="0"/>
              </a:rPr>
              <a:t>: </a:t>
            </a:r>
          </a:p>
          <a:p>
            <a:pPr lvl="1">
              <a:buFont typeface="Symbol" charset="2"/>
              <a:buChar char="-"/>
            </a:pPr>
            <a:r>
              <a:rPr lang="en-GB" sz="2400" dirty="0" smtClean="0">
                <a:latin typeface="Calibri" charset="0"/>
                <a:ea typeface="Calibri" charset="0"/>
                <a:cs typeface="Calibri" charset="0"/>
              </a:rPr>
              <a:t>Train a model using </a:t>
            </a:r>
            <a:r>
              <a:rPr lang="en-GB" sz="2400" i="1" dirty="0" smtClean="0">
                <a:latin typeface="Calibri" charset="0"/>
                <a:ea typeface="Calibri" charset="0"/>
                <a:cs typeface="Calibri" charset="0"/>
              </a:rPr>
              <a:t>n-1</a:t>
            </a:r>
            <a:r>
              <a:rPr lang="en-GB" sz="2400" dirty="0" smtClean="0">
                <a:latin typeface="Calibri" charset="0"/>
                <a:ea typeface="Calibri" charset="0"/>
                <a:cs typeface="Calibri" charset="0"/>
              </a:rPr>
              <a:t> folds</a:t>
            </a:r>
          </a:p>
          <a:p>
            <a:pPr lvl="1">
              <a:buFont typeface="Symbol" charset="2"/>
              <a:buChar char="-"/>
            </a:pPr>
            <a:r>
              <a:rPr lang="en-GB" sz="2400" dirty="0" smtClean="0">
                <a:latin typeface="Calibri" charset="0"/>
                <a:ea typeface="Calibri" charset="0"/>
                <a:cs typeface="Calibri" charset="0"/>
              </a:rPr>
              <a:t>Test the model on the left-out fold</a:t>
            </a:r>
          </a:p>
          <a:p>
            <a:r>
              <a:rPr lang="en-GB" sz="2800" dirty="0" smtClean="0">
                <a:latin typeface="Calibri" charset="0"/>
                <a:ea typeface="Calibri" charset="0"/>
                <a:cs typeface="Calibri" charset="0"/>
              </a:rPr>
              <a:t>Final performance </a:t>
            </a:r>
            <a:r>
              <a:rPr lang="en-GB" sz="2800" dirty="0">
                <a:latin typeface="Calibri" charset="0"/>
                <a:ea typeface="Calibri" charset="0"/>
                <a:cs typeface="Calibri" charset="0"/>
              </a:rPr>
              <a:t>is </a:t>
            </a:r>
            <a:r>
              <a:rPr lang="en-GB" sz="2800" dirty="0" smtClean="0">
                <a:latin typeface="Calibri" charset="0"/>
                <a:ea typeface="Calibri" charset="0"/>
                <a:cs typeface="Calibri" charset="0"/>
              </a:rPr>
              <a:t>usually the average </a:t>
            </a:r>
            <a:r>
              <a:rPr lang="en-GB" sz="2800" dirty="0">
                <a:latin typeface="Calibri" charset="0"/>
                <a:ea typeface="Calibri" charset="0"/>
                <a:cs typeface="Calibri" charset="0"/>
              </a:rPr>
              <a:t>of the </a:t>
            </a:r>
            <a:r>
              <a:rPr lang="en-GB" sz="2800" dirty="0" smtClean="0">
                <a:latin typeface="Calibri" charset="0"/>
                <a:ea typeface="Calibri" charset="0"/>
                <a:cs typeface="Calibri" charset="0"/>
              </a:rPr>
              <a:t>results of the folds</a:t>
            </a:r>
          </a:p>
        </p:txBody>
      </p:sp>
    </p:spTree>
    <p:extLst>
      <p:ext uri="{BB962C8B-B14F-4D97-AF65-F5344CB8AC3E}">
        <p14:creationId xmlns:p14="http://schemas.microsoft.com/office/powerpoint/2010/main" val="1073133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Overfitting</a:t>
            </a:r>
            <a:endParaRPr lang="en-GB" dirty="0"/>
          </a:p>
        </p:txBody>
      </p:sp>
      <p:sp>
        <p:nvSpPr>
          <p:cNvPr id="5" name="Textfeld 4"/>
          <p:cNvSpPr txBox="1"/>
          <p:nvPr/>
        </p:nvSpPr>
        <p:spPr>
          <a:xfrm>
            <a:off x="4652387" y="509451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611188" y="1557338"/>
            <a:ext cx="4041199" cy="4464050"/>
          </a:xfrm>
        </p:spPr>
        <p:txBody>
          <a:bodyPr/>
          <a:lstStyle/>
          <a:p>
            <a:r>
              <a:rPr lang="en-GB" dirty="0">
                <a:latin typeface="Calibri" charset="0"/>
                <a:ea typeface="Calibri" charset="0"/>
                <a:cs typeface="Calibri" charset="0"/>
              </a:rPr>
              <a:t>When the model </a:t>
            </a:r>
            <a:r>
              <a:rPr lang="en-GB" dirty="0" smtClean="0">
                <a:latin typeface="Calibri" charset="0"/>
                <a:ea typeface="Calibri" charset="0"/>
                <a:cs typeface="Calibri" charset="0"/>
              </a:rPr>
              <a:t>fits </a:t>
            </a:r>
            <a:r>
              <a:rPr lang="en-GB" dirty="0">
                <a:latin typeface="Calibri" charset="0"/>
                <a:ea typeface="Calibri" charset="0"/>
                <a:cs typeface="Calibri" charset="0"/>
              </a:rPr>
              <a:t>exactly to train data  </a:t>
            </a:r>
            <a:r>
              <a:rPr lang="en-GB" dirty="0">
                <a:latin typeface="Calibri" charset="0"/>
                <a:ea typeface="Calibri" charset="0"/>
                <a:cs typeface="Calibri" charset="0"/>
                <a:sym typeface="Wingdings"/>
              </a:rPr>
              <a:t> </a:t>
            </a:r>
            <a:r>
              <a:rPr lang="en-GB" dirty="0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  <a:sym typeface="Wingdings"/>
              </a:rPr>
              <a:t>overfitting</a:t>
            </a:r>
          </a:p>
          <a:p>
            <a:endParaRPr lang="en-GB" dirty="0">
              <a:latin typeface="Calibri" charset="0"/>
              <a:ea typeface="Calibri" charset="0"/>
              <a:cs typeface="Calibri" charset="0"/>
              <a:sym typeface="Wingdings"/>
            </a:endParaRPr>
          </a:p>
          <a:p>
            <a:r>
              <a:rPr lang="en-GB" dirty="0">
                <a:latin typeface="Calibri" charset="0"/>
                <a:ea typeface="Calibri" charset="0"/>
                <a:cs typeface="Calibri" charset="0"/>
              </a:rPr>
              <a:t>A </a:t>
            </a:r>
            <a:r>
              <a:rPr lang="en-GB" i="1" dirty="0">
                <a:latin typeface="Calibri" charset="0"/>
                <a:ea typeface="Calibri" charset="0"/>
                <a:cs typeface="Calibri" charset="0"/>
              </a:rPr>
              <a:t>good</a:t>
            </a:r>
            <a:r>
              <a:rPr lang="en-GB" dirty="0">
                <a:latin typeface="Calibri" charset="0"/>
                <a:ea typeface="Calibri" charset="0"/>
                <a:cs typeface="Calibri" charset="0"/>
              </a:rPr>
              <a:t> model </a:t>
            </a:r>
            <a:r>
              <a:rPr lang="en-GB" dirty="0" smtClean="0">
                <a:latin typeface="Calibri" charset="0"/>
                <a:ea typeface="Calibri" charset="0"/>
                <a:cs typeface="Calibri" charset="0"/>
              </a:rPr>
              <a:t>suppose to perform </a:t>
            </a:r>
            <a:r>
              <a:rPr lang="en-GB" dirty="0">
                <a:latin typeface="Calibri" charset="0"/>
                <a:ea typeface="Calibri" charset="0"/>
                <a:cs typeface="Calibri" charset="0"/>
              </a:rPr>
              <a:t>good on </a:t>
            </a:r>
            <a:r>
              <a:rPr lang="en-GB" i="1" dirty="0" smtClean="0">
                <a:latin typeface="Calibri" charset="0"/>
                <a:ea typeface="Calibri" charset="0"/>
                <a:cs typeface="Calibri" charset="0"/>
              </a:rPr>
              <a:t>unobserved </a:t>
            </a:r>
            <a:r>
              <a:rPr lang="en-GB" dirty="0">
                <a:latin typeface="Calibri" charset="0"/>
                <a:ea typeface="Calibri" charset="0"/>
                <a:cs typeface="Calibri" charset="0"/>
              </a:rPr>
              <a:t>data</a:t>
            </a:r>
          </a:p>
          <a:p>
            <a:endParaRPr lang="en-GB" dirty="0">
              <a:latin typeface="Calibri" charset="0"/>
              <a:ea typeface="Calibri" charset="0"/>
              <a:cs typeface="Calibri" charset="0"/>
            </a:endParaRPr>
          </a:p>
          <a:p>
            <a:r>
              <a:rPr lang="en-GB" dirty="0">
                <a:latin typeface="Calibri" charset="0"/>
                <a:ea typeface="Calibri" charset="0"/>
                <a:cs typeface="Calibri" charset="0"/>
              </a:rPr>
              <a:t>ML models use </a:t>
            </a:r>
            <a:r>
              <a:rPr lang="en-GB" dirty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regularization</a:t>
            </a:r>
            <a:r>
              <a:rPr lang="en-GB" dirty="0">
                <a:latin typeface="Calibri" charset="0"/>
                <a:ea typeface="Calibri" charset="0"/>
                <a:cs typeface="Calibri" charset="0"/>
              </a:rPr>
              <a:t> to provide a reasonable generalisation</a:t>
            </a:r>
          </a:p>
          <a:p>
            <a:endParaRPr lang="en-GB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7630100" y="5563849"/>
            <a:ext cx="105670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smtClean="0">
                <a:solidFill>
                  <a:srgbClr val="1C1C1C"/>
                </a:solidFill>
                <a:latin typeface="Verdana" charset="0"/>
                <a:ea typeface="Verdana" charset="0"/>
                <a:cs typeface="Verdana" charset="0"/>
              </a:rPr>
              <a:t>Wikipedia</a:t>
            </a:r>
            <a:endParaRPr lang="en-US" sz="140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1752600"/>
            <a:ext cx="381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838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Overfitting: Learning Curve</a:t>
            </a:r>
            <a:endParaRPr lang="en-GB" dirty="0"/>
          </a:p>
        </p:txBody>
      </p:sp>
      <p:sp>
        <p:nvSpPr>
          <p:cNvPr id="5" name="Textfeld 4"/>
          <p:cNvSpPr txBox="1"/>
          <p:nvPr/>
        </p:nvSpPr>
        <p:spPr>
          <a:xfrm>
            <a:off x="4652387" y="509451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5812" y="1132802"/>
            <a:ext cx="6153150" cy="4532821"/>
          </a:xfrm>
          <a:prstGeom prst="rect">
            <a:avLst/>
          </a:prstGeom>
        </p:spPr>
      </p:pic>
      <p:sp>
        <p:nvSpPr>
          <p:cNvPr id="7" name="Rechteck 6"/>
          <p:cNvSpPr/>
          <p:nvPr/>
        </p:nvSpPr>
        <p:spPr>
          <a:xfrm>
            <a:off x="1069956" y="5867400"/>
            <a:ext cx="734959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1C1C1C"/>
                </a:solidFill>
                <a:latin typeface="Verdana" charset="0"/>
                <a:ea typeface="Verdana" charset="0"/>
                <a:cs typeface="Verdana" charset="0"/>
              </a:rPr>
              <a:t>From Wikipedia. Training </a:t>
            </a:r>
            <a:r>
              <a:rPr lang="en-US" dirty="0">
                <a:solidFill>
                  <a:srgbClr val="1C1C1C"/>
                </a:solidFill>
                <a:latin typeface="Verdana" charset="0"/>
                <a:ea typeface="Verdana" charset="0"/>
                <a:cs typeface="Verdana" charset="0"/>
              </a:rPr>
              <a:t>error is shown in blue, </a:t>
            </a:r>
            <a:r>
              <a:rPr lang="en-US" dirty="0" smtClean="0">
                <a:solidFill>
                  <a:srgbClr val="1C1C1C"/>
                </a:solidFill>
                <a:latin typeface="Verdana" charset="0"/>
                <a:ea typeface="Verdana" charset="0"/>
                <a:cs typeface="Verdana" charset="0"/>
              </a:rPr>
              <a:t>test error </a:t>
            </a:r>
            <a:r>
              <a:rPr lang="en-US" dirty="0">
                <a:solidFill>
                  <a:srgbClr val="1C1C1C"/>
                </a:solidFill>
                <a:latin typeface="Verdana" charset="0"/>
                <a:ea typeface="Verdana" charset="0"/>
                <a:cs typeface="Verdana" charset="0"/>
              </a:rPr>
              <a:t>in </a:t>
            </a:r>
            <a:r>
              <a:rPr lang="en-US" dirty="0" smtClean="0">
                <a:solidFill>
                  <a:srgbClr val="1C1C1C"/>
                </a:solidFill>
                <a:latin typeface="Verdana" charset="0"/>
                <a:ea typeface="Verdana" charset="0"/>
                <a:cs typeface="Verdana" charset="0"/>
              </a:rPr>
              <a:t>red. X-axes shows various models or the </a:t>
            </a:r>
            <a:r>
              <a:rPr lang="en-US" dirty="0">
                <a:solidFill>
                  <a:srgbClr val="1C1C1C"/>
                </a:solidFill>
                <a:latin typeface="Verdana" charset="0"/>
                <a:ea typeface="Verdana" charset="0"/>
                <a:cs typeface="Verdana" charset="0"/>
              </a:rPr>
              <a:t>number of training cycles. </a:t>
            </a:r>
            <a:endParaRPr lang="en-US" dirty="0">
              <a:latin typeface="Verdana" charset="0"/>
              <a:ea typeface="Verdana" charset="0"/>
              <a:cs typeface="Verdan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6664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400" dirty="0" smtClean="0"/>
              <a:t>ML model example : Linear Regression</a:t>
            </a:r>
            <a:endParaRPr lang="en-GB" sz="2400" dirty="0"/>
          </a:p>
        </p:txBody>
      </p:sp>
      <p:sp>
        <p:nvSpPr>
          <p:cNvPr id="5" name="Textfeld 4"/>
          <p:cNvSpPr txBox="1"/>
          <p:nvPr/>
        </p:nvSpPr>
        <p:spPr>
          <a:xfrm>
            <a:off x="4652387" y="509451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Inhaltsplatzhalter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2800" dirty="0" smtClean="0">
                    <a:latin typeface="Calibri" charset="0"/>
                    <a:ea typeface="Calibri" charset="0"/>
                    <a:cs typeface="Calibri" charset="0"/>
                  </a:rPr>
                  <a:t>Linear regression formula:</a:t>
                </a:r>
                <a:endParaRPr lang="en-US" sz="2800" dirty="0">
                  <a:latin typeface="Calibri" charset="0"/>
                  <a:ea typeface="Calibri" charset="0"/>
                  <a:cs typeface="Calibri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de-AT" sz="2800" b="0" i="1" smtClean="0">
                        <a:latin typeface="Cambria Math" charset="0"/>
                        <a:ea typeface="Calibri" charset="0"/>
                        <a:cs typeface="Calibri" charset="0"/>
                      </a:rPr>
                      <m:t>𝑓</m:t>
                    </m:r>
                    <m:d>
                      <m:dPr>
                        <m:ctrlPr>
                          <a:rPr lang="de-AT" sz="2800" b="0" i="1" smtClean="0">
                            <a:latin typeface="Cambria Math" charset="0"/>
                            <a:ea typeface="Calibri" charset="0"/>
                            <a:cs typeface="Calibri" charset="0"/>
                          </a:rPr>
                        </m:ctrlPr>
                      </m:dPr>
                      <m:e>
                        <m:r>
                          <a:rPr lang="de-AT" sz="2800" b="0" i="1" smtClean="0">
                            <a:latin typeface="Cambria Math" charset="0"/>
                            <a:ea typeface="Calibri" charset="0"/>
                            <a:cs typeface="Calibri" charset="0"/>
                          </a:rPr>
                          <m:t>𝑋</m:t>
                        </m:r>
                      </m:e>
                    </m:d>
                    <m:r>
                      <a:rPr lang="de-AT" sz="2800" b="0" i="1" smtClean="0">
                        <a:latin typeface="Cambria Math" charset="0"/>
                        <a:ea typeface="Calibri" charset="0"/>
                        <a:cs typeface="Calibri" charset="0"/>
                      </a:rPr>
                      <m:t>=</m:t>
                    </m:r>
                    <m:sSub>
                      <m:sSubPr>
                        <m:ctrlPr>
                          <a:rPr lang="de-AT" sz="2800" b="0" i="1" smtClean="0">
                            <a:latin typeface="Cambria Math" charset="0"/>
                            <a:ea typeface="Calibri" charset="0"/>
                            <a:cs typeface="Calibri" charset="0"/>
                          </a:rPr>
                        </m:ctrlPr>
                      </m:sSubPr>
                      <m:e>
                        <m:r>
                          <a:rPr lang="de-AT" sz="2800" b="0" i="1" smtClean="0">
                            <a:latin typeface="Cambria Math" charset="0"/>
                            <a:ea typeface="Calibri" charset="0"/>
                            <a:cs typeface="Calibri" charset="0"/>
                          </a:rPr>
                          <m:t>𝛽</m:t>
                        </m:r>
                      </m:e>
                      <m:sub>
                        <m:r>
                          <a:rPr lang="de-AT" sz="2800" b="0" i="1" smtClean="0">
                            <a:latin typeface="Cambria Math" charset="0"/>
                            <a:ea typeface="Calibri" charset="0"/>
                            <a:cs typeface="Calibri" charset="0"/>
                          </a:rPr>
                          <m:t>0</m:t>
                        </m:r>
                      </m:sub>
                    </m:sSub>
                    <m:r>
                      <a:rPr lang="de-AT" sz="2800" b="0" i="1" smtClean="0">
                        <a:latin typeface="Cambria Math" charset="0"/>
                        <a:ea typeface="Calibri" charset="0"/>
                        <a:cs typeface="Calibri" charset="0"/>
                      </a:rPr>
                      <m:t>+</m:t>
                    </m:r>
                    <m:sSub>
                      <m:sSubPr>
                        <m:ctrlPr>
                          <a:rPr lang="de-AT" sz="2800" b="0" i="1" smtClean="0">
                            <a:latin typeface="Cambria Math" charset="0"/>
                            <a:ea typeface="Calibri" charset="0"/>
                            <a:cs typeface="Calibri" charset="0"/>
                          </a:rPr>
                        </m:ctrlPr>
                      </m:sSubPr>
                      <m:e>
                        <m:r>
                          <a:rPr lang="de-AT" sz="2800" b="0" i="1" smtClean="0">
                            <a:latin typeface="Cambria Math" charset="0"/>
                            <a:ea typeface="Calibri" charset="0"/>
                            <a:cs typeface="Calibri" charset="0"/>
                          </a:rPr>
                          <m:t>𝛽</m:t>
                        </m:r>
                      </m:e>
                      <m:sub>
                        <m:r>
                          <a:rPr lang="de-AT" sz="2800" b="0" i="1" smtClean="0">
                            <a:latin typeface="Cambria Math" charset="0"/>
                            <a:ea typeface="Calibri" charset="0"/>
                            <a:cs typeface="Calibri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de-AT" sz="2800" b="0" i="1" smtClean="0">
                            <a:latin typeface="Cambria Math" charset="0"/>
                            <a:ea typeface="Calibri" charset="0"/>
                            <a:cs typeface="Calibri" charset="0"/>
                          </a:rPr>
                        </m:ctrlPr>
                      </m:sSubPr>
                      <m:e>
                        <m:r>
                          <a:rPr lang="de-AT" sz="2800" b="0" i="1" smtClean="0">
                            <a:latin typeface="Cambria Math" charset="0"/>
                            <a:ea typeface="Calibri" charset="0"/>
                            <a:cs typeface="Calibri" charset="0"/>
                          </a:rPr>
                          <m:t>𝑥</m:t>
                        </m:r>
                      </m:e>
                      <m:sub>
                        <m:r>
                          <a:rPr lang="de-AT" sz="2800" b="0" i="1" smtClean="0">
                            <a:latin typeface="Cambria Math" charset="0"/>
                            <a:ea typeface="Calibri" charset="0"/>
                            <a:cs typeface="Calibri" charset="0"/>
                          </a:rPr>
                          <m:t>1</m:t>
                        </m:r>
                      </m:sub>
                    </m:sSub>
                    <m:r>
                      <a:rPr lang="de-AT" sz="2800" i="1">
                        <a:latin typeface="Cambria Math" charset="0"/>
                        <a:ea typeface="Calibri" charset="0"/>
                        <a:cs typeface="Calibri" charset="0"/>
                      </a:rPr>
                      <m:t>+</m:t>
                    </m:r>
                    <m:sSub>
                      <m:sSubPr>
                        <m:ctrlPr>
                          <a:rPr lang="de-AT" sz="2800" i="1">
                            <a:latin typeface="Cambria Math" charset="0"/>
                            <a:ea typeface="Calibri" charset="0"/>
                            <a:cs typeface="Calibri" charset="0"/>
                          </a:rPr>
                        </m:ctrlPr>
                      </m:sSubPr>
                      <m:e>
                        <m:r>
                          <a:rPr lang="de-AT" sz="2800" i="1">
                            <a:latin typeface="Cambria Math" charset="0"/>
                            <a:ea typeface="Calibri" charset="0"/>
                            <a:cs typeface="Calibri" charset="0"/>
                          </a:rPr>
                          <m:t>𝛽</m:t>
                        </m:r>
                      </m:e>
                      <m:sub>
                        <m:r>
                          <a:rPr lang="de-AT" sz="2800" b="0" i="1" smtClean="0">
                            <a:latin typeface="Cambria Math" charset="0"/>
                            <a:ea typeface="Calibri" charset="0"/>
                            <a:cs typeface="Calibri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de-AT" sz="2800" i="1">
                            <a:latin typeface="Cambria Math" charset="0"/>
                            <a:ea typeface="Calibri" charset="0"/>
                            <a:cs typeface="Calibri" charset="0"/>
                          </a:rPr>
                        </m:ctrlPr>
                      </m:sSubPr>
                      <m:e>
                        <m:r>
                          <a:rPr lang="de-AT" sz="2800" b="0" i="1" smtClean="0">
                            <a:latin typeface="Cambria Math" charset="0"/>
                            <a:ea typeface="Calibri" charset="0"/>
                            <a:cs typeface="Calibri" charset="0"/>
                          </a:rPr>
                          <m:t>𝑥</m:t>
                        </m:r>
                      </m:e>
                      <m:sub>
                        <m:r>
                          <a:rPr lang="de-AT" sz="2800" b="0" i="1" smtClean="0">
                            <a:latin typeface="Cambria Math" charset="0"/>
                            <a:ea typeface="Calibri" charset="0"/>
                            <a:cs typeface="Calibri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800" dirty="0" smtClean="0">
                    <a:latin typeface="Calibri" charset="0"/>
                    <a:ea typeface="Calibri" charset="0"/>
                    <a:cs typeface="Calibri" charset="0"/>
                  </a:rPr>
                  <a:t>+</a:t>
                </a:r>
                <a:r>
                  <a:rPr lang="is-IS" sz="2800" dirty="0" smtClean="0">
                    <a:latin typeface="Calibri" charset="0"/>
                    <a:ea typeface="Calibri" charset="0"/>
                    <a:cs typeface="Calibri" charset="0"/>
                  </a:rPr>
                  <a:t>…+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AT" sz="2800" i="1">
                            <a:latin typeface="Cambria Math" charset="0"/>
                            <a:ea typeface="Calibri" charset="0"/>
                            <a:cs typeface="Calibri" charset="0"/>
                          </a:rPr>
                        </m:ctrlPr>
                      </m:sSubPr>
                      <m:e>
                        <m:r>
                          <a:rPr lang="de-AT" sz="2800" i="1">
                            <a:latin typeface="Cambria Math" charset="0"/>
                            <a:ea typeface="Calibri" charset="0"/>
                            <a:cs typeface="Calibri" charset="0"/>
                          </a:rPr>
                          <m:t>𝛽</m:t>
                        </m:r>
                      </m:e>
                      <m:sub>
                        <m:r>
                          <a:rPr lang="de-AT" sz="2800" b="0" i="1" smtClean="0">
                            <a:latin typeface="Cambria Math" charset="0"/>
                            <a:ea typeface="Calibri" charset="0"/>
                            <a:cs typeface="Calibri" charset="0"/>
                          </a:rPr>
                          <m:t>𝑝</m:t>
                        </m:r>
                      </m:sub>
                    </m:sSub>
                    <m:sSub>
                      <m:sSubPr>
                        <m:ctrlPr>
                          <a:rPr lang="de-AT" sz="2800" i="1">
                            <a:latin typeface="Cambria Math" charset="0"/>
                            <a:ea typeface="Calibri" charset="0"/>
                            <a:cs typeface="Calibri" charset="0"/>
                          </a:rPr>
                        </m:ctrlPr>
                      </m:sSubPr>
                      <m:e>
                        <m:r>
                          <a:rPr lang="de-AT" sz="2800" b="0" i="1" smtClean="0">
                            <a:latin typeface="Cambria Math" charset="0"/>
                            <a:ea typeface="Calibri" charset="0"/>
                            <a:cs typeface="Calibri" charset="0"/>
                          </a:rPr>
                          <m:t>𝑥</m:t>
                        </m:r>
                      </m:e>
                      <m:sub>
                        <m:r>
                          <a:rPr lang="de-AT" sz="2800" b="0" i="1" smtClean="0">
                            <a:latin typeface="Cambria Math" charset="0"/>
                            <a:ea typeface="Calibri" charset="0"/>
                            <a:cs typeface="Calibri" charset="0"/>
                          </a:rPr>
                          <m:t>𝑝</m:t>
                        </m:r>
                      </m:sub>
                    </m:sSub>
                  </m:oMath>
                </a14:m>
                <a:endParaRPr lang="en-US" sz="2800" dirty="0" smtClean="0">
                  <a:latin typeface="Calibri" charset="0"/>
                  <a:ea typeface="Calibri" charset="0"/>
                  <a:cs typeface="Calibri" charset="0"/>
                </a:endParaRPr>
              </a:p>
              <a:p>
                <a:endParaRPr lang="en-US" sz="2800" dirty="0" smtClean="0">
                  <a:latin typeface="Calibri" charset="0"/>
                  <a:ea typeface="Calibri" charset="0"/>
                  <a:cs typeface="Calibri" charset="0"/>
                </a:endParaRPr>
              </a:p>
              <a:p>
                <a:r>
                  <a:rPr lang="en-GB" sz="2800" dirty="0" smtClean="0">
                    <a:latin typeface="Calibri" charset="0"/>
                    <a:ea typeface="Calibri" charset="0"/>
                    <a:cs typeface="Calibri" charset="0"/>
                  </a:rPr>
                  <a:t>Using the </a:t>
                </a:r>
                <a:r>
                  <a:rPr lang="en-GB" sz="2800" dirty="0">
                    <a:latin typeface="Calibri" charset="0"/>
                    <a:ea typeface="Calibri" charset="0"/>
                    <a:cs typeface="Calibri" charset="0"/>
                  </a:rPr>
                  <a:t>train </a:t>
                </a:r>
                <a:r>
                  <a:rPr lang="en-GB" sz="2800" dirty="0" smtClean="0">
                    <a:latin typeface="Calibri" charset="0"/>
                    <a:ea typeface="Calibri" charset="0"/>
                    <a:cs typeface="Calibri" charset="0"/>
                  </a:rPr>
                  <a:t>set, we can </a:t>
                </a:r>
                <a:r>
                  <a:rPr lang="en-GB" sz="2800" dirty="0">
                    <a:latin typeface="Calibri" charset="0"/>
                    <a:ea typeface="Calibri" charset="0"/>
                    <a:cs typeface="Calibri" charset="0"/>
                  </a:rPr>
                  <a:t>estimate </a:t>
                </a:r>
                <a:r>
                  <a:rPr lang="en-GB" sz="2800" dirty="0" smtClean="0">
                    <a:latin typeface="Calibri" charset="0"/>
                    <a:ea typeface="Calibri" charset="0"/>
                    <a:cs typeface="Calibri" charset="0"/>
                  </a:rPr>
                  <a:t>a best-fit for the coefficients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>
                            <a:latin typeface="Cambria Math" charset="0"/>
                            <a:ea typeface="Calibri" charset="0"/>
                            <a:cs typeface="Calibri" charset="0"/>
                          </a:rPr>
                        </m:ctrlPr>
                      </m:sSubPr>
                      <m:e>
                        <m:r>
                          <a:rPr lang="en-GB" sz="2800" i="1">
                            <a:latin typeface="Cambria Math" charset="0"/>
                            <a:ea typeface="Calibri" charset="0"/>
                            <a:cs typeface="Calibri" charset="0"/>
                          </a:rPr>
                          <m:t>𝛽</m:t>
                        </m:r>
                      </m:e>
                      <m:sub>
                        <m:r>
                          <a:rPr lang="en-GB" sz="2800" i="1">
                            <a:latin typeface="Cambria Math" charset="0"/>
                            <a:ea typeface="Calibri" charset="0"/>
                            <a:cs typeface="Calibri" charset="0"/>
                          </a:rPr>
                          <m:t>0</m:t>
                        </m:r>
                      </m:sub>
                    </m:sSub>
                    <m:r>
                      <a:rPr lang="en-GB" sz="2800" i="1">
                        <a:latin typeface="Cambria Math" charset="0"/>
                        <a:ea typeface="Calibri" charset="0"/>
                        <a:cs typeface="Calibri" charset="0"/>
                      </a:rPr>
                      <m:t>,</m:t>
                    </m:r>
                    <m:sSub>
                      <m:sSubPr>
                        <m:ctrlPr>
                          <a:rPr lang="en-GB" sz="2800" i="1">
                            <a:latin typeface="Cambria Math" charset="0"/>
                            <a:ea typeface="Calibri" charset="0"/>
                            <a:cs typeface="Calibri" charset="0"/>
                          </a:rPr>
                        </m:ctrlPr>
                      </m:sSubPr>
                      <m:e>
                        <m:r>
                          <a:rPr lang="en-GB" sz="2800" i="1">
                            <a:latin typeface="Cambria Math" charset="0"/>
                            <a:ea typeface="Calibri" charset="0"/>
                            <a:cs typeface="Calibri" charset="0"/>
                          </a:rPr>
                          <m:t>𝛽</m:t>
                        </m:r>
                      </m:e>
                      <m:sub>
                        <m:r>
                          <a:rPr lang="en-GB" sz="2800" i="1">
                            <a:latin typeface="Cambria Math" charset="0"/>
                            <a:ea typeface="Calibri" charset="0"/>
                            <a:cs typeface="Calibri" charset="0"/>
                          </a:rPr>
                          <m:t>1</m:t>
                        </m:r>
                      </m:sub>
                    </m:sSub>
                    <m:r>
                      <a:rPr lang="en-GB" sz="2800" i="1">
                        <a:latin typeface="Cambria Math" charset="0"/>
                        <a:ea typeface="Calibri" charset="0"/>
                        <a:cs typeface="Calibri" charset="0"/>
                      </a:rPr>
                      <m:t>,…, </m:t>
                    </m:r>
                    <m:sSub>
                      <m:sSubPr>
                        <m:ctrlPr>
                          <a:rPr lang="en-GB" sz="2800" i="1">
                            <a:latin typeface="Cambria Math" charset="0"/>
                            <a:ea typeface="Calibri" charset="0"/>
                            <a:cs typeface="Calibri" charset="0"/>
                          </a:rPr>
                        </m:ctrlPr>
                      </m:sSubPr>
                      <m:e>
                        <m:r>
                          <a:rPr lang="en-GB" sz="2800" i="1">
                            <a:latin typeface="Cambria Math" charset="0"/>
                            <a:ea typeface="Calibri" charset="0"/>
                            <a:cs typeface="Calibri" charset="0"/>
                          </a:rPr>
                          <m:t>𝛽</m:t>
                        </m:r>
                      </m:e>
                      <m:sub>
                        <m:r>
                          <a:rPr lang="en-GB" sz="2800" i="1">
                            <a:latin typeface="Cambria Math" charset="0"/>
                            <a:ea typeface="Calibri" charset="0"/>
                            <a:cs typeface="Calibri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GB" sz="2800" dirty="0">
                    <a:latin typeface="Calibri" charset="0"/>
                    <a:ea typeface="Calibri" charset="0"/>
                    <a:cs typeface="Calibri" charset="0"/>
                  </a:rPr>
                  <a:t> </a:t>
                </a:r>
                <a:r>
                  <a:rPr lang="en-GB" sz="2800" dirty="0" smtClean="0">
                    <a:latin typeface="Calibri" charset="0"/>
                    <a:ea typeface="Calibri" charset="0"/>
                    <a:cs typeface="Calibri" charset="0"/>
                  </a:rPr>
                  <a:t>(ML model)</a:t>
                </a:r>
              </a:p>
              <a:p>
                <a:endParaRPr lang="en-GB" sz="2800" dirty="0">
                  <a:latin typeface="Calibri" charset="0"/>
                  <a:ea typeface="Calibri" charset="0"/>
                  <a:cs typeface="Calibri" charset="0"/>
                </a:endParaRPr>
              </a:p>
              <a:p>
                <a:r>
                  <a:rPr lang="en-GB" sz="2800" dirty="0" smtClean="0">
                    <a:latin typeface="Calibri" charset="0"/>
                    <a:ea typeface="Calibri" charset="0"/>
                    <a:cs typeface="Calibri" charset="0"/>
                  </a:rPr>
                  <a:t>Example: yellow surface next page</a:t>
                </a:r>
                <a:endParaRPr lang="en-GB" sz="2800" dirty="0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</mc:Choice>
        <mc:Fallback xmlns="">
          <p:sp>
            <p:nvSpPr>
              <p:cNvPr id="2" name="Inhaltsplatzhalt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273" t="-12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30884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400" dirty="0"/>
              <a:t>ML model example : Linear Regression</a:t>
            </a:r>
          </a:p>
        </p:txBody>
      </p:sp>
      <p:sp>
        <p:nvSpPr>
          <p:cNvPr id="5" name="Textfeld 4"/>
          <p:cNvSpPr txBox="1"/>
          <p:nvPr/>
        </p:nvSpPr>
        <p:spPr>
          <a:xfrm>
            <a:off x="4652387" y="509451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Rechteck 6"/>
          <p:cNvSpPr/>
          <p:nvPr/>
        </p:nvSpPr>
        <p:spPr>
          <a:xfrm>
            <a:off x="8001000" y="6494808"/>
            <a:ext cx="35618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smtClean="0"/>
              <a:t>[7]</a:t>
            </a:r>
            <a:endParaRPr lang="en-US" sz="120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2096125"/>
            <a:ext cx="6146800" cy="46482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hteck 1"/>
              <p:cNvSpPr/>
              <p:nvPr/>
            </p:nvSpPr>
            <p:spPr>
              <a:xfrm>
                <a:off x="1219200" y="1290935"/>
                <a:ext cx="7391400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AT" sz="2400" i="1">
                          <a:latin typeface="Cambria Math" charset="0"/>
                          <a:ea typeface="Calibri" charset="0"/>
                          <a:cs typeface="Calibri" charset="0"/>
                        </a:rPr>
                        <m:t>𝑖𝑛𝑐𝑜𝑚𝑒</m:t>
                      </m:r>
                      <m:r>
                        <a:rPr lang="de-AT" sz="2400" i="1">
                          <a:latin typeface="Cambria Math" charset="0"/>
                          <a:ea typeface="Calibri" charset="0"/>
                          <a:cs typeface="Calibri" charset="0"/>
                        </a:rPr>
                        <m:t>≈</m:t>
                      </m:r>
                      <m:sSub>
                        <m:sSubPr>
                          <m:ctrlPr>
                            <a:rPr lang="de-AT" sz="2400" i="1">
                              <a:latin typeface="Cambria Math" charset="0"/>
                              <a:ea typeface="Calibri" charset="0"/>
                              <a:cs typeface="Calibri" charset="0"/>
                            </a:rPr>
                          </m:ctrlPr>
                        </m:sSubPr>
                        <m:e>
                          <m:r>
                            <a:rPr lang="de-AT" sz="2400" i="1">
                              <a:latin typeface="Cambria Math" charset="0"/>
                              <a:ea typeface="Calibri" charset="0"/>
                              <a:cs typeface="Calibri" charset="0"/>
                            </a:rPr>
                            <m:t>𝛽</m:t>
                          </m:r>
                        </m:e>
                        <m:sub>
                          <m:r>
                            <a:rPr lang="de-AT" sz="2400" i="1">
                              <a:latin typeface="Cambria Math" charset="0"/>
                              <a:ea typeface="Calibri" charset="0"/>
                              <a:cs typeface="Calibri" charset="0"/>
                            </a:rPr>
                            <m:t>0</m:t>
                          </m:r>
                        </m:sub>
                      </m:sSub>
                      <m:r>
                        <a:rPr lang="de-AT" sz="2400" i="1">
                          <a:latin typeface="Cambria Math" charset="0"/>
                          <a:ea typeface="Calibri" charset="0"/>
                          <a:cs typeface="Calibri" charset="0"/>
                        </a:rPr>
                        <m:t>+</m:t>
                      </m:r>
                      <m:sSub>
                        <m:sSubPr>
                          <m:ctrlPr>
                            <a:rPr lang="de-AT" sz="2400" i="1">
                              <a:latin typeface="Cambria Math" charset="0"/>
                              <a:ea typeface="Calibri" charset="0"/>
                              <a:cs typeface="Calibri" charset="0"/>
                            </a:rPr>
                          </m:ctrlPr>
                        </m:sSubPr>
                        <m:e>
                          <m:r>
                            <a:rPr lang="de-AT" sz="2400" i="1">
                              <a:latin typeface="Cambria Math" charset="0"/>
                              <a:ea typeface="Calibri" charset="0"/>
                              <a:cs typeface="Calibri" charset="0"/>
                            </a:rPr>
                            <m:t>𝛽</m:t>
                          </m:r>
                        </m:e>
                        <m:sub>
                          <m:r>
                            <a:rPr lang="de-AT" sz="2400" i="1">
                              <a:latin typeface="Cambria Math" charset="0"/>
                              <a:ea typeface="Calibri" charset="0"/>
                              <a:cs typeface="Calibri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de-AT" sz="2400" i="1">
                              <a:latin typeface="Cambria Math" charset="0"/>
                              <a:ea typeface="Calibri" charset="0"/>
                              <a:cs typeface="Calibri" charset="0"/>
                            </a:rPr>
                          </m:ctrlPr>
                        </m:sSubPr>
                        <m:e>
                          <m:r>
                            <a:rPr lang="de-AT" sz="2400" i="1">
                              <a:latin typeface="Cambria Math" charset="0"/>
                              <a:ea typeface="Calibri" charset="0"/>
                              <a:cs typeface="Calibri" charset="0"/>
                            </a:rPr>
                            <m:t>×</m:t>
                          </m:r>
                          <m:r>
                            <a:rPr lang="de-AT" sz="2400" i="1">
                              <a:latin typeface="Cambria Math" charset="0"/>
                              <a:ea typeface="Calibri" charset="0"/>
                              <a:cs typeface="Calibri" charset="0"/>
                            </a:rPr>
                            <m:t>𝑒𝑑𝑢𝑐𝑎𝑡𝑖𝑜𝑛</m:t>
                          </m:r>
                        </m:e>
                        <m:sub>
                          <m:r>
                            <a:rPr lang="de-AT" sz="2400" i="1">
                              <a:latin typeface="Cambria Math" charset="0"/>
                              <a:ea typeface="Calibri" charset="0"/>
                              <a:cs typeface="Calibri" charset="0"/>
                            </a:rPr>
                            <m:t> </m:t>
                          </m:r>
                        </m:sub>
                      </m:sSub>
                      <m:r>
                        <a:rPr lang="de-AT" sz="2400" i="1">
                          <a:latin typeface="Cambria Math" charset="0"/>
                          <a:ea typeface="Calibri" charset="0"/>
                          <a:cs typeface="Calibri" charset="0"/>
                        </a:rPr>
                        <m:t>+</m:t>
                      </m:r>
                      <m:sSub>
                        <m:sSubPr>
                          <m:ctrlPr>
                            <a:rPr lang="de-AT" sz="2400" i="1">
                              <a:latin typeface="Cambria Math" charset="0"/>
                              <a:ea typeface="Calibri" charset="0"/>
                              <a:cs typeface="Calibri" charset="0"/>
                            </a:rPr>
                          </m:ctrlPr>
                        </m:sSubPr>
                        <m:e>
                          <m:r>
                            <a:rPr lang="de-AT" sz="2400" i="1">
                              <a:latin typeface="Cambria Math" charset="0"/>
                              <a:ea typeface="Calibri" charset="0"/>
                              <a:cs typeface="Calibri" charset="0"/>
                            </a:rPr>
                            <m:t>𝛽</m:t>
                          </m:r>
                        </m:e>
                        <m:sub>
                          <m:r>
                            <a:rPr lang="de-AT" sz="2400" i="1">
                              <a:latin typeface="Cambria Math" charset="0"/>
                              <a:ea typeface="Calibri" charset="0"/>
                              <a:cs typeface="Calibri" charset="0"/>
                            </a:rPr>
                            <m:t>2</m:t>
                          </m:r>
                        </m:sub>
                      </m:sSub>
                      <m:r>
                        <a:rPr lang="de-AT" sz="2400" i="1">
                          <a:latin typeface="Cambria Math" charset="0"/>
                          <a:ea typeface="Calibri" charset="0"/>
                          <a:cs typeface="Calibri" charset="0"/>
                        </a:rPr>
                        <m:t>×</m:t>
                      </m:r>
                      <m:r>
                        <a:rPr lang="de-AT" sz="2400" i="1">
                          <a:latin typeface="Cambria Math" charset="0"/>
                          <a:ea typeface="Calibri" charset="0"/>
                          <a:cs typeface="Calibri" charset="0"/>
                        </a:rPr>
                        <m:t>𝑠𝑒𝑛𝑖𝑜𝑟𝑖𝑡𝑦</m:t>
                      </m:r>
                    </m:oMath>
                  </m:oMathPara>
                </a14:m>
                <a:endParaRPr lang="en-US" sz="2400" i="1" dirty="0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</mc:Choice>
        <mc:Fallback xmlns="">
          <p:sp>
            <p:nvSpPr>
              <p:cNvPr id="2" name="Rechteck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9200" y="1290935"/>
                <a:ext cx="7391400" cy="461665"/>
              </a:xfrm>
              <a:prstGeom prst="rect">
                <a:avLst/>
              </a:prstGeom>
              <a:blipFill rotWithShape="0">
                <a:blip r:embed="rId3"/>
                <a:stretch>
                  <a:fillRect t="-44737" b="-10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02359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>
                <a:latin typeface="Calibri" charset="0"/>
                <a:ea typeface="Calibri" charset="0"/>
                <a:cs typeface="Calibri" charset="0"/>
              </a:rPr>
              <a:t>Sentiment analysis &amp; opinion mining</a:t>
            </a:r>
          </a:p>
          <a:p>
            <a:r>
              <a:rPr lang="en-US" sz="2800" dirty="0" smtClean="0">
                <a:latin typeface="Calibri" charset="0"/>
                <a:ea typeface="Calibri" charset="0"/>
                <a:cs typeface="Calibri" charset="0"/>
              </a:rPr>
              <a:t>Approaches</a:t>
            </a:r>
            <a:endParaRPr lang="en-US" sz="2800" dirty="0">
              <a:latin typeface="Calibri" charset="0"/>
              <a:ea typeface="Calibri" charset="0"/>
              <a:cs typeface="Calibri" charset="0"/>
            </a:endParaRPr>
          </a:p>
          <a:p>
            <a:r>
              <a:rPr lang="en-US" sz="2800" dirty="0" smtClean="0">
                <a:latin typeface="Calibri" charset="0"/>
                <a:ea typeface="Calibri" charset="0"/>
                <a:cs typeface="Calibri" charset="0"/>
              </a:rPr>
              <a:t>Supervised sentiment analysis</a:t>
            </a:r>
          </a:p>
          <a:p>
            <a:pPr lvl="1"/>
            <a:r>
              <a:rPr lang="en-US" sz="2400" dirty="0" smtClean="0">
                <a:latin typeface="Calibri" charset="0"/>
                <a:ea typeface="Calibri" charset="0"/>
                <a:cs typeface="Calibri" charset="0"/>
              </a:rPr>
              <a:t>Crash course on Machine Learning</a:t>
            </a:r>
          </a:p>
          <a:p>
            <a:pPr lvl="1"/>
            <a:r>
              <a:rPr lang="en-US" sz="2400" u="sng" dirty="0" smtClean="0">
                <a:latin typeface="Calibri" charset="0"/>
                <a:ea typeface="Calibri" charset="0"/>
                <a:cs typeface="Calibri" charset="0"/>
              </a:rPr>
              <a:t>Data in lower dimensions</a:t>
            </a:r>
            <a:endParaRPr lang="en-US" sz="2400" u="sng" dirty="0"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0307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400" dirty="0" smtClean="0"/>
              <a:t>Supervised Sentiment Analysis</a:t>
            </a:r>
            <a:endParaRPr lang="en-GB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Inhaltsplatzhalter 3"/>
              <p:cNvSpPr>
                <a:spLocks noGrp="1"/>
              </p:cNvSpPr>
              <p:nvPr>
                <p:ph idx="1"/>
              </p:nvPr>
            </p:nvSpPr>
            <p:spPr>
              <a:xfrm>
                <a:off x="611188" y="3830637"/>
                <a:ext cx="8137525" cy="2874963"/>
              </a:xfrm>
            </p:spPr>
            <p:txBody>
              <a:bodyPr/>
              <a:lstStyle/>
              <a:p>
                <a:r>
                  <a:rPr lang="en-GB" dirty="0" smtClean="0">
                    <a:latin typeface="Calibri" charset="0"/>
                    <a:ea typeface="Calibri" charset="0"/>
                    <a:cs typeface="Calibri" charset="0"/>
                  </a:rPr>
                  <a:t>When </a:t>
                </a:r>
                <a14:m>
                  <m:oMath xmlns:m="http://schemas.openxmlformats.org/officeDocument/2006/math">
                    <m:r>
                      <a:rPr lang="de-AT" b="0" i="1" smtClean="0">
                        <a:solidFill>
                          <a:srgbClr val="000000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r>
                  <a:rPr lang="en-GB" dirty="0" smtClean="0">
                    <a:latin typeface="Calibri" charset="0"/>
                    <a:ea typeface="Calibri" charset="0"/>
                    <a:cs typeface="Calibri" charset="0"/>
                  </a:rPr>
                  <a:t> is all the terms in the collection, the feature space becomes extremely </a:t>
                </a:r>
                <a:r>
                  <a:rPr lang="en-GB" dirty="0" smtClean="0">
                    <a:solidFill>
                      <a:srgbClr val="FF0000"/>
                    </a:solidFill>
                    <a:latin typeface="Calibri" charset="0"/>
                    <a:ea typeface="Calibri" charset="0"/>
                    <a:cs typeface="Calibri" charset="0"/>
                  </a:rPr>
                  <a:t>sparse</a:t>
                </a:r>
                <a:r>
                  <a:rPr lang="en-GB" dirty="0" smtClean="0">
                    <a:latin typeface="Calibri" charset="0"/>
                    <a:ea typeface="Calibri" charset="0"/>
                    <a:cs typeface="Calibri" charset="0"/>
                  </a:rPr>
                  <a:t> (a lot zeros) and high dimensional</a:t>
                </a:r>
                <a:endParaRPr lang="en-GB" i="1" dirty="0" smtClean="0">
                  <a:latin typeface="Calibri" charset="0"/>
                  <a:ea typeface="Calibri" charset="0"/>
                  <a:cs typeface="Calibri" charset="0"/>
                </a:endParaRPr>
              </a:p>
              <a:p>
                <a:r>
                  <a:rPr lang="en-GB" dirty="0" smtClean="0">
                    <a:solidFill>
                      <a:srgbClr val="FF0000"/>
                    </a:solidFill>
                    <a:latin typeface="Calibri" charset="0"/>
                    <a:ea typeface="Calibri" charset="0"/>
                    <a:cs typeface="Calibri" charset="0"/>
                  </a:rPr>
                  <a:t>Curse </a:t>
                </a:r>
                <a:r>
                  <a:rPr lang="en-GB" dirty="0">
                    <a:solidFill>
                      <a:srgbClr val="FF0000"/>
                    </a:solidFill>
                    <a:latin typeface="Calibri" charset="0"/>
                    <a:ea typeface="Calibri" charset="0"/>
                    <a:cs typeface="Calibri" charset="0"/>
                  </a:rPr>
                  <a:t>of </a:t>
                </a:r>
                <a:r>
                  <a:rPr lang="en-GB" dirty="0" smtClean="0">
                    <a:solidFill>
                      <a:srgbClr val="FF0000"/>
                    </a:solidFill>
                    <a:latin typeface="Calibri" charset="0"/>
                    <a:ea typeface="Calibri" charset="0"/>
                    <a:cs typeface="Calibri" charset="0"/>
                  </a:rPr>
                  <a:t>dimensionality</a:t>
                </a:r>
                <a:r>
                  <a:rPr lang="en-GB" i="1" dirty="0" smtClean="0">
                    <a:latin typeface="Calibri" charset="0"/>
                    <a:ea typeface="Calibri" charset="0"/>
                    <a:cs typeface="Calibri" charset="0"/>
                  </a:rPr>
                  <a:t>: </a:t>
                </a:r>
              </a:p>
              <a:p>
                <a:pPr lvl="1"/>
                <a:r>
                  <a:rPr lang="en-GB" dirty="0" smtClean="0">
                    <a:latin typeface="Calibri" charset="0"/>
                    <a:ea typeface="Calibri" charset="0"/>
                    <a:cs typeface="Calibri" charset="0"/>
                  </a:rPr>
                  <a:t>The </a:t>
                </a:r>
                <a:r>
                  <a:rPr lang="en-GB" dirty="0">
                    <a:latin typeface="Calibri" charset="0"/>
                    <a:ea typeface="Calibri" charset="0"/>
                    <a:cs typeface="Calibri" charset="0"/>
                  </a:rPr>
                  <a:t>amount of data does not suffice to support the sparsity in dimensionality </a:t>
                </a:r>
                <a:endParaRPr lang="en-GB" dirty="0" smtClean="0">
                  <a:latin typeface="Calibri" charset="0"/>
                  <a:ea typeface="Calibri" charset="0"/>
                  <a:cs typeface="Calibri" charset="0"/>
                </a:endParaRPr>
              </a:p>
              <a:p>
                <a:pPr lvl="1"/>
                <a:r>
                  <a:rPr lang="en-GB" dirty="0" smtClean="0">
                    <a:latin typeface="Calibri" charset="0"/>
                    <a:ea typeface="Calibri" charset="0"/>
                    <a:cs typeface="Calibri" charset="0"/>
                  </a:rPr>
                  <a:t>It degrades </a:t>
                </a:r>
                <a:r>
                  <a:rPr lang="en-GB" dirty="0">
                    <a:latin typeface="Calibri" charset="0"/>
                    <a:ea typeface="Calibri" charset="0"/>
                    <a:cs typeface="Calibri" charset="0"/>
                  </a:rPr>
                  <a:t>the performance of </a:t>
                </a:r>
                <a:r>
                  <a:rPr lang="en-GB" dirty="0" smtClean="0">
                    <a:latin typeface="Calibri" charset="0"/>
                    <a:ea typeface="Calibri" charset="0"/>
                    <a:cs typeface="Calibri" charset="0"/>
                  </a:rPr>
                  <a:t>ML models</a:t>
                </a:r>
              </a:p>
            </p:txBody>
          </p:sp>
        </mc:Choice>
        <mc:Fallback xmlns="">
          <p:sp>
            <p:nvSpPr>
              <p:cNvPr id="4" name="Inhaltsplatzhalt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1188" y="3830637"/>
                <a:ext cx="8137525" cy="2874963"/>
              </a:xfrm>
              <a:blipFill rotWithShape="0">
                <a:blip r:embed="rId2"/>
                <a:stretch>
                  <a:fillRect l="-974" t="-1695" r="-2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el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31413773"/>
                  </p:ext>
                </p:extLst>
              </p:nvPr>
            </p:nvGraphicFramePr>
            <p:xfrm>
              <a:off x="762000" y="1066800"/>
              <a:ext cx="5042777" cy="2514600"/>
            </p:xfrm>
            <a:graphic>
              <a:graphicData uri="http://schemas.openxmlformats.org/drawingml/2006/table">
                <a:tbl>
                  <a:tblPr/>
                  <a:tblGrid>
                    <a:gridCol w="586508"/>
                    <a:gridCol w="921067"/>
                    <a:gridCol w="921067"/>
                    <a:gridCol w="552210"/>
                    <a:gridCol w="940117"/>
                    <a:gridCol w="1121808"/>
                  </a:tblGrid>
                  <a:tr h="533400">
                    <a:tc>
                      <a:txBody>
                        <a:bodyPr/>
                        <a:lstStyle/>
                        <a:p>
                          <a:pPr algn="ctr" fontAlgn="b"/>
                          <a:endParaRPr lang="en-GB" sz="2400" b="1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charset="0"/>
                          </a:endParaRPr>
                        </a:p>
                      </a:txBody>
                      <a:tcPr marL="12700" marR="12700" marT="1270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AT" sz="2400" b="1" i="1" u="none" strike="noStrike" noProof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AT" sz="2400" b="1" i="1" u="none" strike="noStrike" noProof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charset="0"/>
                                      </a:rPr>
                                      <m:t>𝒕</m:t>
                                    </m:r>
                                  </m:e>
                                  <m:sub>
                                    <m:r>
                                      <a:rPr lang="de-AT" sz="2400" b="1" i="1" u="none" strike="noStrike" noProof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2400" b="1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charset="0"/>
                          </a:endParaRPr>
                        </a:p>
                      </a:txBody>
                      <a:tcPr marL="12700" marR="12700" marT="1270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AT" sz="2400" b="1" i="1" u="none" strike="noStrike" noProof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AT" sz="2400" b="1" i="1" u="none" strike="noStrike" noProof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charset="0"/>
                                      </a:rPr>
                                      <m:t>𝒕</m:t>
                                    </m:r>
                                  </m:e>
                                  <m:sub>
                                    <m:r>
                                      <a:rPr lang="de-AT" sz="2400" b="1" i="1" u="none" strike="noStrike" noProof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2400" b="1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charset="0"/>
                          </a:endParaRPr>
                        </a:p>
                      </a:txBody>
                      <a:tcPr marL="12700" marR="12700" marT="1270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AT" sz="2400" b="1" i="1" u="none" strike="noStrike" noProof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GB" sz="2400" b="1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charset="0"/>
                          </a:endParaRPr>
                        </a:p>
                      </a:txBody>
                      <a:tcPr marL="12700" marR="12700" marT="1270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AT" sz="2400" b="1" i="1" u="none" strike="noStrike" noProof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AT" sz="2400" b="1" i="1" u="none" strike="noStrike" noProof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charset="0"/>
                                      </a:rPr>
                                      <m:t>𝒕</m:t>
                                    </m:r>
                                  </m:e>
                                  <m:sub>
                                    <m:r>
                                      <a:rPr lang="de-AT" sz="2400" b="1" i="1" u="none" strike="noStrike" noProof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charset="0"/>
                                      </a:rPr>
                                      <m:t>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2400" b="1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charset="0"/>
                          </a:endParaRPr>
                        </a:p>
                      </a:txBody>
                      <a:tcPr marL="12700" marR="12700" marT="1270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000" b="1" i="0" u="none" strike="noStrike" noProof="0" dirty="0" smtClean="0">
                              <a:solidFill>
                                <a:srgbClr val="000000"/>
                              </a:solidFill>
                              <a:effectLst/>
                              <a:latin typeface="Calibri" charset="0"/>
                            </a:rPr>
                            <a:t>sentiment</a:t>
                          </a:r>
                          <a:endParaRPr lang="en-GB" sz="2400" b="1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charset="0"/>
                          </a:endParaRPr>
                        </a:p>
                      </a:txBody>
                      <a:tcPr marL="12700" marR="12700" marT="1270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533400"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AT" sz="2400" b="1" i="1" u="none" strike="noStrike" noProof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AT" sz="2400" b="1" i="1" u="none" strike="noStrike" noProof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de-AT" sz="2400" b="1" i="1" u="none" strike="noStrike" noProof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24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charset="0"/>
                          </a:endParaRPr>
                        </a:p>
                      </a:txBody>
                      <a:tcPr marL="12700" marR="12700" marT="1270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AT" sz="2400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AT" sz="2400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de-AT" sz="2400" b="0" i="1" smtClean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</m:ctrlPr>
                                      </m:sSubPr>
                                      <m:e>
                                        <m:sSub>
                                          <m:sSubPr>
                                            <m:ctrlPr>
                                              <a:rPr lang="de-AT" sz="2400" b="0" i="1" smtClean="0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AT" sz="2400" b="0" i="1" smtClean="0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𝑡</m:t>
                                            </m:r>
                                          </m:e>
                                          <m:sub>
                                            <m:r>
                                              <a:rPr lang="de-AT" sz="2400" b="0" i="1" smtClean="0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r>
                                          <a:rPr lang="de-AT" sz="2400" b="0" i="1" smtClean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,</m:t>
                                        </m:r>
                                        <m:r>
                                          <a:rPr lang="de-AT" sz="2400" b="0" i="1" smtClean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𝑑</m:t>
                                        </m:r>
                                      </m:e>
                                      <m:sub>
                                        <m:r>
                                          <a:rPr lang="de-AT" sz="2400" b="0" i="1" smtClean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sub>
                                </m:sSub>
                              </m:oMath>
                            </m:oMathPara>
                          </a14:m>
                          <a:endParaRPr lang="en-GB" sz="24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charset="0"/>
                          </a:endParaRPr>
                        </a:p>
                      </a:txBody>
                      <a:tcPr marL="12700" marR="12700" marT="1270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AT" sz="2400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AT" sz="2400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de-AT" sz="2400" b="0" i="1" smtClean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</m:ctrlPr>
                                      </m:sSubPr>
                                      <m:e>
                                        <m:sSub>
                                          <m:sSubPr>
                                            <m:ctrlPr>
                                              <a:rPr lang="de-AT" sz="2400" b="0" i="1" smtClean="0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AT" sz="2400" b="0" i="1" smtClean="0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𝑡</m:t>
                                            </m:r>
                                          </m:e>
                                          <m:sub>
                                            <m:r>
                                              <a:rPr lang="de-AT" sz="2400" b="0" i="1" smtClean="0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r>
                                          <a:rPr lang="de-AT" sz="2400" b="0" i="1" smtClean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,</m:t>
                                        </m:r>
                                        <m:r>
                                          <a:rPr lang="de-AT" sz="2400" b="0" i="1" smtClean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𝑑</m:t>
                                        </m:r>
                                      </m:e>
                                      <m:sub>
                                        <m:r>
                                          <a:rPr lang="de-AT" sz="2400" b="0" i="1" smtClean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sub>
                                </m:sSub>
                              </m:oMath>
                            </m:oMathPara>
                          </a14:m>
                          <a:endParaRPr lang="en-GB" sz="24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charset="0"/>
                          </a:endParaRPr>
                        </a:p>
                      </a:txBody>
                      <a:tcPr marL="12700" marR="12700" marT="1270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AT" sz="2400" b="1" i="1" u="none" strike="noStrike" noProof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GB" sz="24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charset="0"/>
                          </a:endParaRPr>
                        </a:p>
                      </a:txBody>
                      <a:tcPr marL="12700" marR="12700" marT="1270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AT" sz="2400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AT" sz="2400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de-AT" sz="2400" b="0" i="1" smtClean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</m:ctrlPr>
                                      </m:sSubPr>
                                      <m:e>
                                        <m:sSub>
                                          <m:sSubPr>
                                            <m:ctrlPr>
                                              <a:rPr lang="de-AT" sz="2400" b="0" i="1" smtClean="0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AT" sz="2400" b="0" i="1" smtClean="0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𝑡</m:t>
                                            </m:r>
                                          </m:e>
                                          <m:sub>
                                            <m:r>
                                              <a:rPr lang="de-AT" sz="2400" b="0" i="1" smtClean="0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𝑛</m:t>
                                            </m:r>
                                          </m:sub>
                                        </m:sSub>
                                        <m:r>
                                          <a:rPr lang="de-AT" sz="2400" b="0" i="1" smtClean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,</m:t>
                                        </m:r>
                                        <m:r>
                                          <a:rPr lang="de-AT" sz="2400" b="0" i="1" smtClean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𝑑</m:t>
                                        </m:r>
                                      </m:e>
                                      <m:sub>
                                        <m:r>
                                          <a:rPr lang="de-AT" sz="2400" b="0" i="1" smtClean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sub>
                                </m:sSub>
                              </m:oMath>
                            </m:oMathPara>
                          </a14:m>
                          <a:endParaRPr lang="en-GB" sz="24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charset="0"/>
                          </a:endParaRPr>
                        </a:p>
                      </a:txBody>
                      <a:tcPr marL="12700" marR="12700" marT="1270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AT" sz="2400" b="0" i="1" smtClean="0">
                                        <a:solidFill>
                                          <a:schemeClr val="tx2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AT" sz="2400" b="0" i="1" smtClean="0">
                                        <a:solidFill>
                                          <a:schemeClr val="tx2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de-AT" sz="2400" b="0" i="1" smtClean="0">
                                            <a:solidFill>
                                              <a:schemeClr val="tx2">
                                                <a:lumMod val="85000"/>
                                                <a:lumOff val="15000"/>
                                              </a:schemeClr>
                                            </a:solidFill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AT" sz="2400" b="0" i="1" smtClean="0">
                                            <a:solidFill>
                                              <a:schemeClr val="tx2">
                                                <a:lumMod val="85000"/>
                                                <a:lumOff val="15000"/>
                                              </a:schemeClr>
                                            </a:solidFill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𝑑</m:t>
                                        </m:r>
                                      </m:e>
                                      <m:sub>
                                        <m:r>
                                          <a:rPr lang="de-AT" sz="2400" b="0" i="1" smtClean="0">
                                            <a:solidFill>
                                              <a:schemeClr val="tx2">
                                                <a:lumMod val="85000"/>
                                                <a:lumOff val="15000"/>
                                              </a:schemeClr>
                                            </a:solidFill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sub>
                                </m:sSub>
                              </m:oMath>
                            </m:oMathPara>
                          </a14:m>
                          <a:endParaRPr lang="en-GB" sz="2400" b="0" i="0" u="none" strike="noStrike" noProof="0" dirty="0">
                            <a:solidFill>
                              <a:schemeClr val="tx2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Calibri" charset="0"/>
                          </a:endParaRPr>
                        </a:p>
                      </a:txBody>
                      <a:tcPr marL="12700" marR="12700" marT="1270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>
                            <a:lumMod val="40000"/>
                            <a:lumOff val="60000"/>
                          </a:schemeClr>
                        </a:solidFill>
                      </a:tcPr>
                    </a:tc>
                  </a:tr>
                  <a:tr h="533400"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AT" sz="2400" b="1" i="1" u="none" strike="noStrike" noProof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AT" sz="2400" b="1" i="1" u="none" strike="noStrike" noProof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de-AT" sz="2400" b="1" i="1" u="none" strike="noStrike" noProof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24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charset="0"/>
                          </a:endParaRPr>
                        </a:p>
                      </a:txBody>
                      <a:tcPr marL="12700" marR="12700" marT="1270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AT" sz="2400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AT" sz="2400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de-AT" sz="2400" b="0" i="1" smtClean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</m:ctrlPr>
                                      </m:sSubPr>
                                      <m:e>
                                        <m:sSub>
                                          <m:sSubPr>
                                            <m:ctrlPr>
                                              <a:rPr lang="de-AT" sz="2400" b="0" i="1" smtClean="0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AT" sz="2400" b="0" i="1" smtClean="0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𝑡</m:t>
                                            </m:r>
                                          </m:e>
                                          <m:sub>
                                            <m:r>
                                              <a:rPr lang="de-AT" sz="2400" b="0" i="1" smtClean="0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r>
                                          <a:rPr lang="de-AT" sz="2400" b="0" i="1" smtClean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,</m:t>
                                        </m:r>
                                        <m:r>
                                          <a:rPr lang="de-AT" sz="2400" b="0" i="1" smtClean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𝑑</m:t>
                                        </m:r>
                                      </m:e>
                                      <m:sub>
                                        <m:r>
                                          <a:rPr lang="de-AT" sz="2400" b="0" i="1" smtClean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sub>
                                </m:sSub>
                              </m:oMath>
                            </m:oMathPara>
                          </a14:m>
                          <a:endParaRPr lang="en-GB" sz="24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charset="0"/>
                          </a:endParaRPr>
                        </a:p>
                      </a:txBody>
                      <a:tcPr marL="12700" marR="12700" marT="1270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AT" sz="2400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AT" sz="2400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de-AT" sz="2400" b="0" i="1" smtClean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</m:ctrlPr>
                                      </m:sSubPr>
                                      <m:e>
                                        <m:sSub>
                                          <m:sSubPr>
                                            <m:ctrlPr>
                                              <a:rPr lang="de-AT" sz="2400" b="0" i="1" smtClean="0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AT" sz="2400" b="0" i="1" smtClean="0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𝑡</m:t>
                                            </m:r>
                                          </m:e>
                                          <m:sub>
                                            <m:r>
                                              <a:rPr lang="de-AT" sz="2400" b="0" i="1" smtClean="0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r>
                                          <a:rPr lang="de-AT" sz="2400" b="0" i="1" smtClean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,</m:t>
                                        </m:r>
                                        <m:r>
                                          <a:rPr lang="de-AT" sz="2400" b="0" i="1" smtClean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𝑑</m:t>
                                        </m:r>
                                      </m:e>
                                      <m:sub>
                                        <m:r>
                                          <a:rPr lang="de-AT" sz="2400" b="0" i="1" smtClean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sub>
                                </m:sSub>
                              </m:oMath>
                            </m:oMathPara>
                          </a14:m>
                          <a:endParaRPr lang="en-GB" sz="24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charset="0"/>
                          </a:endParaRPr>
                        </a:p>
                      </a:txBody>
                      <a:tcPr marL="12700" marR="12700" marT="1270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AT" sz="2400" b="1" i="1" u="none" strike="noStrike" noProof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GB" sz="24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charset="0"/>
                          </a:endParaRPr>
                        </a:p>
                      </a:txBody>
                      <a:tcPr marL="12700" marR="12700" marT="1270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AT" sz="2400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AT" sz="2400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de-AT" sz="2400" b="0" i="1" smtClean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</m:ctrlPr>
                                      </m:sSubPr>
                                      <m:e>
                                        <m:sSub>
                                          <m:sSubPr>
                                            <m:ctrlPr>
                                              <a:rPr lang="de-AT" sz="2400" b="0" i="1" smtClean="0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AT" sz="2400" b="0" i="1" smtClean="0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𝑡</m:t>
                                            </m:r>
                                          </m:e>
                                          <m:sub>
                                            <m:r>
                                              <a:rPr lang="de-AT" sz="2400" b="0" i="1" smtClean="0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𝑛</m:t>
                                            </m:r>
                                          </m:sub>
                                        </m:sSub>
                                        <m:r>
                                          <a:rPr lang="de-AT" sz="2400" b="0" i="1" smtClean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,</m:t>
                                        </m:r>
                                        <m:r>
                                          <a:rPr lang="de-AT" sz="2400" b="0" i="1" smtClean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𝑑</m:t>
                                        </m:r>
                                      </m:e>
                                      <m:sub>
                                        <m:r>
                                          <a:rPr lang="de-AT" sz="2400" b="0" i="1" smtClean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sub>
                                </m:sSub>
                              </m:oMath>
                            </m:oMathPara>
                          </a14:m>
                          <a:endParaRPr lang="en-GB" sz="24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charset="0"/>
                          </a:endParaRPr>
                        </a:p>
                      </a:txBody>
                      <a:tcPr marL="12700" marR="12700" marT="1270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AT" sz="2400" b="0" i="1" smtClean="0">
                                        <a:solidFill>
                                          <a:schemeClr val="tx2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AT" sz="2400" b="0" i="1" smtClean="0">
                                        <a:solidFill>
                                          <a:schemeClr val="tx2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de-AT" sz="2400" b="0" i="1" smtClean="0">
                                            <a:solidFill>
                                              <a:schemeClr val="tx2">
                                                <a:lumMod val="85000"/>
                                                <a:lumOff val="15000"/>
                                              </a:schemeClr>
                                            </a:solidFill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AT" sz="2400" b="0" i="1" smtClean="0">
                                            <a:solidFill>
                                              <a:schemeClr val="tx2">
                                                <a:lumMod val="85000"/>
                                                <a:lumOff val="15000"/>
                                              </a:schemeClr>
                                            </a:solidFill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𝑑</m:t>
                                        </m:r>
                                      </m:e>
                                      <m:sub>
                                        <m:r>
                                          <a:rPr lang="de-AT" sz="2400" b="0" i="1" smtClean="0">
                                            <a:solidFill>
                                              <a:schemeClr val="tx2">
                                                <a:lumMod val="85000"/>
                                                <a:lumOff val="15000"/>
                                              </a:schemeClr>
                                            </a:solidFill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sub>
                                </m:sSub>
                              </m:oMath>
                            </m:oMathPara>
                          </a14:m>
                          <a:endParaRPr lang="en-GB" sz="2400" b="0" i="0" u="none" strike="noStrike" noProof="0" dirty="0">
                            <a:solidFill>
                              <a:schemeClr val="tx2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Calibri" charset="0"/>
                          </a:endParaRPr>
                        </a:p>
                      </a:txBody>
                      <a:tcPr marL="12700" marR="12700" marT="1270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>
                            <a:lumMod val="40000"/>
                            <a:lumOff val="60000"/>
                          </a:schemeClr>
                        </a:solidFill>
                      </a:tcPr>
                    </a:tc>
                  </a:tr>
                  <a:tr h="383356"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AT" sz="2400" b="1" i="1" u="none" strike="noStrike" noProof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GB" sz="24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charset="0"/>
                          </a:endParaRPr>
                        </a:p>
                      </a:txBody>
                      <a:tcPr marL="12700" marR="12700" marT="1270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AT" sz="2400" b="1" i="1" u="none" strike="noStrike" noProof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GB" sz="24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charset="0"/>
                          </a:endParaRPr>
                        </a:p>
                      </a:txBody>
                      <a:tcPr marL="12700" marR="12700" marT="1270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AT" sz="2400" b="1" i="1" u="none" strike="noStrike" noProof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GB" sz="24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charset="0"/>
                          </a:endParaRPr>
                        </a:p>
                      </a:txBody>
                      <a:tcPr marL="12700" marR="12700" marT="1270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AT" sz="2400" b="1" i="1" u="none" strike="noStrike" noProof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GB" sz="24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charset="0"/>
                          </a:endParaRPr>
                        </a:p>
                      </a:txBody>
                      <a:tcPr marL="12700" marR="12700" marT="1270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AT" sz="2400" b="1" i="1" u="none" strike="noStrike" noProof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GB" sz="24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charset="0"/>
                          </a:endParaRPr>
                        </a:p>
                      </a:txBody>
                      <a:tcPr marL="12700" marR="12700" marT="1270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is-IS" sz="2400" b="0" i="0" u="none" strike="noStrike" noProof="0" dirty="0" smtClean="0">
                              <a:solidFill>
                                <a:schemeClr val="tx2">
                                  <a:lumMod val="85000"/>
                                  <a:lumOff val="15000"/>
                                </a:schemeClr>
                              </a:solidFill>
                              <a:effectLst/>
                              <a:latin typeface="Calibri" charset="0"/>
                            </a:rPr>
                            <a:t>…</a:t>
                          </a:r>
                          <a:endParaRPr lang="en-GB" sz="2400" b="0" i="0" u="none" strike="noStrike" noProof="0" dirty="0">
                            <a:solidFill>
                              <a:schemeClr val="tx2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Calibri" charset="0"/>
                          </a:endParaRPr>
                        </a:p>
                      </a:txBody>
                      <a:tcPr marL="12700" marR="12700" marT="1270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>
                            <a:lumMod val="40000"/>
                            <a:lumOff val="60000"/>
                          </a:schemeClr>
                        </a:solidFill>
                      </a:tcPr>
                    </a:tc>
                  </a:tr>
                  <a:tr h="531044"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AT" sz="2400" b="1" i="1" u="none" strike="noStrike" noProof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AT" sz="2400" b="1" i="1" u="none" strike="noStrike" noProof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de-AT" sz="2400" b="1" i="1" u="none" strike="noStrike" noProof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charset="0"/>
                                      </a:rPr>
                                      <m:t>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24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charset="0"/>
                          </a:endParaRPr>
                        </a:p>
                      </a:txBody>
                      <a:tcPr marL="12700" marR="12700" marT="1270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AT" sz="2400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AT" sz="2400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de-AT" sz="2400" b="0" i="1" smtClean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</m:ctrlPr>
                                      </m:sSubPr>
                                      <m:e>
                                        <m:sSub>
                                          <m:sSubPr>
                                            <m:ctrlPr>
                                              <a:rPr lang="de-AT" sz="2400" b="0" i="1" smtClean="0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AT" sz="2400" b="0" i="1" smtClean="0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𝑡</m:t>
                                            </m:r>
                                          </m:e>
                                          <m:sub>
                                            <m:r>
                                              <a:rPr lang="de-AT" sz="2400" b="0" i="1" smtClean="0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r>
                                          <a:rPr lang="de-AT" sz="2400" b="0" i="1" smtClean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,</m:t>
                                        </m:r>
                                        <m:r>
                                          <a:rPr lang="de-AT" sz="2400" b="0" i="1" smtClean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𝑑</m:t>
                                        </m:r>
                                      </m:e>
                                      <m:sub>
                                        <m:r>
                                          <a:rPr lang="de-AT" sz="2400" b="0" i="1" smtClean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𝑚</m:t>
                                        </m:r>
                                      </m:sub>
                                    </m:sSub>
                                  </m:sub>
                                </m:sSub>
                              </m:oMath>
                            </m:oMathPara>
                          </a14:m>
                          <a:endParaRPr lang="en-GB" sz="24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charset="0"/>
                          </a:endParaRPr>
                        </a:p>
                      </a:txBody>
                      <a:tcPr marL="12700" marR="12700" marT="1270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AT" sz="2400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AT" sz="2400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de-AT" sz="2400" b="0" i="1" smtClean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</m:ctrlPr>
                                      </m:sSubPr>
                                      <m:e>
                                        <m:sSub>
                                          <m:sSubPr>
                                            <m:ctrlPr>
                                              <a:rPr lang="de-AT" sz="2400" b="0" i="1" smtClean="0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AT" sz="2400" b="0" i="1" smtClean="0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𝑡</m:t>
                                            </m:r>
                                          </m:e>
                                          <m:sub>
                                            <m:r>
                                              <a:rPr lang="de-AT" sz="2400" b="0" i="1" smtClean="0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r>
                                          <a:rPr lang="de-AT" sz="2400" b="0" i="1" smtClean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,</m:t>
                                        </m:r>
                                        <m:r>
                                          <a:rPr lang="de-AT" sz="2400" b="0" i="1" smtClean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𝑑</m:t>
                                        </m:r>
                                      </m:e>
                                      <m:sub>
                                        <m:r>
                                          <a:rPr lang="de-AT" sz="2400" b="0" i="1" smtClean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𝑚</m:t>
                                        </m:r>
                                      </m:sub>
                                    </m:sSub>
                                  </m:sub>
                                </m:sSub>
                              </m:oMath>
                            </m:oMathPara>
                          </a14:m>
                          <a:endParaRPr lang="en-GB" sz="24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charset="0"/>
                          </a:endParaRPr>
                        </a:p>
                      </a:txBody>
                      <a:tcPr marL="12700" marR="12700" marT="1270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AT" sz="2400" b="1" i="1" u="none" strike="noStrike" noProof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GB" sz="24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charset="0"/>
                          </a:endParaRPr>
                        </a:p>
                      </a:txBody>
                      <a:tcPr marL="12700" marR="12700" marT="1270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AT" sz="2400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AT" sz="2400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de-AT" sz="2400" b="0" i="1" smtClean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</m:ctrlPr>
                                      </m:sSubPr>
                                      <m:e>
                                        <m:sSub>
                                          <m:sSubPr>
                                            <m:ctrlPr>
                                              <a:rPr lang="de-AT" sz="2400" b="0" i="1" smtClean="0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AT" sz="2400" b="0" i="1" smtClean="0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𝑡</m:t>
                                            </m:r>
                                          </m:e>
                                          <m:sub>
                                            <m:r>
                                              <a:rPr lang="de-AT" sz="2400" b="0" i="1" smtClean="0">
                                                <a:latin typeface="Cambria Math" charset="0"/>
                                                <a:ea typeface="Cambria Math" charset="0"/>
                                                <a:cs typeface="Cambria Math" charset="0"/>
                                              </a:rPr>
                                              <m:t>𝑛</m:t>
                                            </m:r>
                                          </m:sub>
                                        </m:sSub>
                                        <m:r>
                                          <a:rPr lang="de-AT" sz="2400" b="0" i="1" smtClean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,</m:t>
                                        </m:r>
                                        <m:r>
                                          <a:rPr lang="de-AT" sz="2400" b="0" i="1" smtClean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𝑑</m:t>
                                        </m:r>
                                      </m:e>
                                      <m:sub>
                                        <m:r>
                                          <a:rPr lang="de-AT" sz="2400" b="0" i="1" smtClean="0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𝑚</m:t>
                                        </m:r>
                                      </m:sub>
                                    </m:sSub>
                                  </m:sub>
                                </m:sSub>
                              </m:oMath>
                            </m:oMathPara>
                          </a14:m>
                          <a:endParaRPr lang="en-GB" sz="24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charset="0"/>
                          </a:endParaRPr>
                        </a:p>
                      </a:txBody>
                      <a:tcPr marL="12700" marR="12700" marT="1270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AT" sz="2400" b="0" i="1" smtClean="0">
                                        <a:solidFill>
                                          <a:schemeClr val="tx2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AT" sz="2400" b="0" i="1" smtClean="0">
                                        <a:solidFill>
                                          <a:schemeClr val="tx2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de-AT" sz="2400" b="0" i="1" smtClean="0">
                                            <a:solidFill>
                                              <a:schemeClr val="tx2">
                                                <a:lumMod val="85000"/>
                                                <a:lumOff val="15000"/>
                                              </a:schemeClr>
                                            </a:solidFill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AT" sz="2400" b="0" i="1" smtClean="0">
                                            <a:solidFill>
                                              <a:schemeClr val="tx2">
                                                <a:lumMod val="85000"/>
                                                <a:lumOff val="15000"/>
                                              </a:schemeClr>
                                            </a:solidFill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𝑑</m:t>
                                        </m:r>
                                      </m:e>
                                      <m:sub>
                                        <m:r>
                                          <a:rPr lang="de-AT" sz="2400" b="0" i="1" smtClean="0">
                                            <a:solidFill>
                                              <a:schemeClr val="tx2">
                                                <a:lumMod val="85000"/>
                                                <a:lumOff val="15000"/>
                                              </a:schemeClr>
                                            </a:solidFill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𝑚</m:t>
                                        </m:r>
                                      </m:sub>
                                    </m:sSub>
                                  </m:sub>
                                </m:sSub>
                              </m:oMath>
                            </m:oMathPara>
                          </a14:m>
                          <a:endParaRPr lang="en-GB" sz="2400" b="0" i="0" u="none" strike="noStrike" noProof="0" dirty="0">
                            <a:solidFill>
                              <a:schemeClr val="tx2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Calibri" charset="0"/>
                          </a:endParaRPr>
                        </a:p>
                      </a:txBody>
                      <a:tcPr marL="12700" marR="12700" marT="1270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>
                            <a:lumMod val="40000"/>
                            <a:lumOff val="60000"/>
                          </a:schemeClr>
                        </a:solidFill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el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31413773"/>
                  </p:ext>
                </p:extLst>
              </p:nvPr>
            </p:nvGraphicFramePr>
            <p:xfrm>
              <a:off x="762000" y="1066800"/>
              <a:ext cx="5042777" cy="2514600"/>
            </p:xfrm>
            <a:graphic>
              <a:graphicData uri="http://schemas.openxmlformats.org/drawingml/2006/table">
                <a:tbl>
                  <a:tblPr/>
                  <a:tblGrid>
                    <a:gridCol w="586508"/>
                    <a:gridCol w="921067"/>
                    <a:gridCol w="921067"/>
                    <a:gridCol w="552210"/>
                    <a:gridCol w="940117"/>
                    <a:gridCol w="1121808"/>
                  </a:tblGrid>
                  <a:tr h="533400">
                    <a:tc>
                      <a:txBody>
                        <a:bodyPr/>
                        <a:lstStyle/>
                        <a:p>
                          <a:pPr algn="ctr" fontAlgn="b"/>
                          <a:endParaRPr lang="en-GB" sz="2400" b="1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charset="0"/>
                          </a:endParaRPr>
                        </a:p>
                      </a:txBody>
                      <a:tcPr marL="12700" marR="12700" marT="1270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12700" marR="12700" marT="1270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64474" t="-2273" r="-382895" b="-37272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12700" marR="12700" marT="1270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65563" t="-2273" r="-285430" b="-37272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12700" marR="12700" marT="1270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445556" t="-2273" r="-378889" b="-37272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12700" marR="12700" marT="1270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316774" t="-2273" r="-120000" b="-37272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000" b="1" i="0" u="none" strike="noStrike" noProof="0" dirty="0" smtClean="0">
                              <a:solidFill>
                                <a:srgbClr val="000000"/>
                              </a:solidFill>
                              <a:effectLst/>
                              <a:latin typeface="Calibri" charset="0"/>
                            </a:rPr>
                            <a:t>sentiment</a:t>
                          </a:r>
                          <a:endParaRPr lang="en-GB" sz="2400" b="1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charset="0"/>
                          </a:endParaRPr>
                        </a:p>
                      </a:txBody>
                      <a:tcPr marL="12700" marR="12700" marT="1270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53340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12700" marR="12700" marT="1270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2083" t="-103448" r="-764583" b="-2770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12700" marR="12700" marT="1270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64474" t="-103448" r="-382895" b="-2770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12700" marR="12700" marT="1270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65563" t="-103448" r="-285430" b="-2770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12700" marR="12700" marT="1270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445556" t="-103448" r="-378889" b="-2770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12700" marR="12700" marT="1270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316774" t="-103448" r="-120000" b="-2770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12700" marR="12700" marT="1270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351087" t="-103448" r="-1087" b="-277011"/>
                          </a:stretch>
                        </a:blipFill>
                      </a:tcPr>
                    </a:tc>
                  </a:tr>
                  <a:tr h="53340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12700" marR="12700" marT="1270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2083" t="-201136" r="-764583" b="-1738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12700" marR="12700" marT="1270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64474" t="-201136" r="-382895" b="-1738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12700" marR="12700" marT="1270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65563" t="-201136" r="-285430" b="-1738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12700" marR="12700" marT="1270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445556" t="-201136" r="-378889" b="-1738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12700" marR="12700" marT="1270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316774" t="-201136" r="-120000" b="-1738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12700" marR="12700" marT="1270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351087" t="-201136" r="-1087" b="-173864"/>
                          </a:stretch>
                        </a:blipFill>
                      </a:tcPr>
                    </a:tc>
                  </a:tr>
                  <a:tr h="383356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12700" marR="12700" marT="1270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2083" t="-420635" r="-764583" b="-142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12700" marR="12700" marT="1270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64474" t="-420635" r="-382895" b="-142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12700" marR="12700" marT="1270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65563" t="-420635" r="-285430" b="-142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12700" marR="12700" marT="1270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445556" t="-420635" r="-378889" b="-142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12700" marR="12700" marT="1270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316774" t="-420635" r="-120000" b="-142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is-IS" sz="2400" b="0" i="0" u="none" strike="noStrike" noProof="0" dirty="0" smtClean="0">
                              <a:solidFill>
                                <a:schemeClr val="tx2">
                                  <a:lumMod val="85000"/>
                                  <a:lumOff val="15000"/>
                                </a:schemeClr>
                              </a:solidFill>
                              <a:effectLst/>
                              <a:latin typeface="Calibri" charset="0"/>
                            </a:rPr>
                            <a:t>…</a:t>
                          </a:r>
                          <a:endParaRPr lang="en-GB" sz="2400" b="0" i="0" u="none" strike="noStrike" noProof="0" dirty="0">
                            <a:solidFill>
                              <a:schemeClr val="tx2">
                                <a:lumMod val="85000"/>
                                <a:lumOff val="15000"/>
                              </a:schemeClr>
                            </a:solidFill>
                            <a:effectLst/>
                            <a:latin typeface="Calibri" charset="0"/>
                          </a:endParaRPr>
                        </a:p>
                      </a:txBody>
                      <a:tcPr marL="12700" marR="12700" marT="1270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>
                            <a:lumMod val="40000"/>
                            <a:lumOff val="60000"/>
                          </a:schemeClr>
                        </a:solidFill>
                      </a:tcPr>
                    </a:tc>
                  </a:tr>
                  <a:tr h="531044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12700" marR="12700" marT="1270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2083" t="-377011" r="-764583" b="-34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12700" marR="12700" marT="1270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64474" t="-377011" r="-382895" b="-34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12700" marR="12700" marT="1270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65563" t="-377011" r="-285430" b="-34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12700" marR="12700" marT="1270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445556" t="-377011" r="-378889" b="-34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12700" marR="12700" marT="1270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316774" t="-377011" r="-120000" b="-34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12700" marR="12700" marT="12700" marB="0" anchor="ctr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351087" t="-377011" r="-1087" b="-3448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hteck 1"/>
              <p:cNvSpPr/>
              <p:nvPr/>
            </p:nvSpPr>
            <p:spPr>
              <a:xfrm>
                <a:off x="5867400" y="1066800"/>
                <a:ext cx="3083665" cy="10156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de-AT" sz="2000" i="1" smtClean="0">
                        <a:solidFill>
                          <a:srgbClr val="000000"/>
                        </a:solidFill>
                        <a:latin typeface="Cambria Math" charset="0"/>
                      </a:rPr>
                      <m:t>𝑛</m:t>
                    </m:r>
                  </m:oMath>
                </a14:m>
                <a:r>
                  <a:rPr lang="de-AT" sz="2000" dirty="0">
                    <a:solidFill>
                      <a:srgbClr val="0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de-AT" sz="2000" i="1">
                        <a:solidFill>
                          <a:srgbClr val="000000"/>
                        </a:solidFill>
                        <a:latin typeface="Cambria Math" charset="0"/>
                      </a:rPr>
                      <m:t>~</m:t>
                    </m:r>
                    <m:r>
                      <a:rPr lang="de-AT" sz="2000" b="0" i="1" smtClean="0">
                        <a:solidFill>
                          <a:srgbClr val="000000"/>
                        </a:solidFill>
                        <a:latin typeface="Cambria Math" charset="0"/>
                      </a:rPr>
                      <m:t>[2</m:t>
                    </m:r>
                    <m:r>
                      <a:rPr lang="de-AT" sz="2000" i="1">
                        <a:solidFill>
                          <a:srgbClr val="000000"/>
                        </a:solidFill>
                        <a:latin typeface="Cambria Math" charset="0"/>
                      </a:rPr>
                      <m:t>0</m:t>
                    </m:r>
                    <m:r>
                      <a:rPr lang="de-AT" sz="2000" i="1">
                        <a:solidFill>
                          <a:srgbClr val="000000"/>
                        </a:solidFill>
                        <a:latin typeface="Cambria Math" charset="0"/>
                      </a:rPr>
                      <m:t>𝐾</m:t>
                    </m:r>
                    <m:r>
                      <a:rPr lang="de-AT" sz="2000" b="0" i="1" smtClean="0">
                        <a:solidFill>
                          <a:srgbClr val="000000"/>
                        </a:solidFill>
                        <a:latin typeface="Cambria Math" charset="0"/>
                      </a:rPr>
                      <m:t>−500</m:t>
                    </m:r>
                    <m:r>
                      <a:rPr lang="de-AT" sz="2000" b="0" i="1" smtClean="0">
                        <a:solidFill>
                          <a:srgbClr val="000000"/>
                        </a:solidFill>
                        <a:latin typeface="Cambria Math" charset="0"/>
                      </a:rPr>
                      <m:t>𝐾</m:t>
                    </m:r>
                    <m:r>
                      <a:rPr lang="de-AT" sz="2000" b="0" i="1" smtClean="0">
                        <a:solidFill>
                          <a:srgbClr val="000000"/>
                        </a:solidFill>
                        <a:latin typeface="Cambria Math" charset="0"/>
                      </a:rPr>
                      <m:t>]</m:t>
                    </m:r>
                  </m:oMath>
                </a14:m>
                <a:endParaRPr lang="en-US" sz="2000" dirty="0" smtClean="0"/>
              </a:p>
              <a:p>
                <a14:m>
                  <m:oMath xmlns:m="http://schemas.openxmlformats.org/officeDocument/2006/math">
                    <m:r>
                      <a:rPr lang="de-AT" sz="2000" b="0" i="1" smtClean="0">
                        <a:solidFill>
                          <a:srgbClr val="000000"/>
                        </a:solidFill>
                        <a:latin typeface="Cambria Math" charset="0"/>
                      </a:rPr>
                      <m:t>𝑚</m:t>
                    </m:r>
                  </m:oMath>
                </a14:m>
                <a:r>
                  <a:rPr lang="de-AT" sz="2000" dirty="0">
                    <a:solidFill>
                      <a:srgbClr val="0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de-AT" sz="2000" i="1">
                        <a:solidFill>
                          <a:srgbClr val="000000"/>
                        </a:solidFill>
                        <a:latin typeface="Cambria Math" charset="0"/>
                      </a:rPr>
                      <m:t>~</m:t>
                    </m:r>
                    <m:r>
                      <a:rPr lang="de-AT" sz="2000" b="0" i="1" smtClean="0">
                        <a:solidFill>
                          <a:srgbClr val="000000"/>
                        </a:solidFill>
                        <a:latin typeface="Cambria Math" charset="0"/>
                      </a:rPr>
                      <m:t>[</m:t>
                    </m:r>
                    <m:r>
                      <a:rPr lang="de-AT" sz="2000" i="1">
                        <a:solidFill>
                          <a:srgbClr val="000000"/>
                        </a:solidFill>
                        <a:latin typeface="Cambria Math" charset="0"/>
                      </a:rPr>
                      <m:t>1</m:t>
                    </m:r>
                    <m:r>
                      <a:rPr lang="de-AT" sz="2000" i="1">
                        <a:solidFill>
                          <a:srgbClr val="000000"/>
                        </a:solidFill>
                        <a:latin typeface="Cambria Math" charset="0"/>
                      </a:rPr>
                      <m:t>𝐾</m:t>
                    </m:r>
                    <m:r>
                      <a:rPr lang="de-AT" sz="2000" b="0" i="1" smtClean="0">
                        <a:solidFill>
                          <a:srgbClr val="000000"/>
                        </a:solidFill>
                        <a:latin typeface="Cambria Math" charset="0"/>
                      </a:rPr>
                      <m:t>−</m:t>
                    </m:r>
                    <m:r>
                      <a:rPr lang="de-AT" sz="2000" b="0" i="1" smtClean="0">
                        <a:solidFill>
                          <a:srgbClr val="000000"/>
                        </a:solidFill>
                        <a:latin typeface="Cambria Math" charset="0"/>
                      </a:rPr>
                      <m:t>𝑠𝑜𝑚𝑒</m:t>
                    </m:r>
                    <m:r>
                      <a:rPr lang="de-AT" sz="2000" b="0" i="1" smtClean="0">
                        <a:solidFill>
                          <a:srgbClr val="000000"/>
                        </a:solidFill>
                        <a:latin typeface="Cambria Math" charset="0"/>
                      </a:rPr>
                      <m:t> </m:t>
                    </m:r>
                    <m:r>
                      <a:rPr lang="de-AT" sz="2000" b="0" i="1" smtClean="0">
                        <a:solidFill>
                          <a:srgbClr val="000000"/>
                        </a:solidFill>
                        <a:latin typeface="Cambria Math" charset="0"/>
                      </a:rPr>
                      <m:t>𝑀𝑖𝑙𝑙𝑖𝑜𝑛𝑠</m:t>
                    </m:r>
                    <m:r>
                      <a:rPr lang="de-AT" sz="2000" b="0" i="1" smtClean="0">
                        <a:solidFill>
                          <a:srgbClr val="000000"/>
                        </a:solidFill>
                        <a:latin typeface="Cambria Math" charset="0"/>
                      </a:rPr>
                      <m:t>]</m:t>
                    </m:r>
                  </m:oMath>
                </a14:m>
                <a:endParaRPr lang="en-US" sz="2000" dirty="0"/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2" name="Rechteck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7400" y="1066800"/>
                <a:ext cx="3083665" cy="1015663"/>
              </a:xfrm>
              <a:prstGeom prst="rect">
                <a:avLst/>
              </a:prstGeom>
              <a:blipFill rotWithShape="0">
                <a:blip r:embed="rId4"/>
                <a:stretch>
                  <a:fillRect t="-7784" b="-197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38627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400" dirty="0" smtClean="0"/>
              <a:t>Feature Reduction</a:t>
            </a:r>
            <a:endParaRPr lang="en-GB" sz="2400" dirty="0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>
          <a:xfrm>
            <a:off x="611188" y="1371601"/>
            <a:ext cx="8137525" cy="4649788"/>
          </a:xfrm>
        </p:spPr>
        <p:txBody>
          <a:bodyPr/>
          <a:lstStyle/>
          <a:p>
            <a:r>
              <a:rPr lang="en-GB" sz="2800" dirty="0" smtClean="0">
                <a:latin typeface="Calibri" charset="0"/>
                <a:ea typeface="Calibri" charset="0"/>
                <a:cs typeface="Calibri" charset="0"/>
              </a:rPr>
              <a:t>We need to reduce dimensions/features of the data </a:t>
            </a:r>
          </a:p>
          <a:p>
            <a:r>
              <a:rPr lang="en-GB" sz="2800" dirty="0" smtClean="0">
                <a:latin typeface="Calibri" charset="0"/>
                <a:ea typeface="Calibri" charset="0"/>
                <a:cs typeface="Calibri" charset="0"/>
              </a:rPr>
              <a:t>An important step in text mining </a:t>
            </a:r>
            <a:r>
              <a:rPr lang="en-GB" sz="2800" dirty="0" smtClean="0">
                <a:latin typeface="Calibri" charset="0"/>
                <a:ea typeface="Calibri" charset="0"/>
                <a:cs typeface="Calibri" charset="0"/>
              </a:rPr>
              <a:t>tasks</a:t>
            </a:r>
            <a:r>
              <a:rPr lang="en-GB" sz="2800" dirty="0" smtClean="0">
                <a:latin typeface="Calibri" charset="0"/>
                <a:ea typeface="Calibri" charset="0"/>
                <a:cs typeface="Calibri" charset="0"/>
              </a:rPr>
              <a:t>. </a:t>
            </a:r>
          </a:p>
          <a:p>
            <a:r>
              <a:rPr lang="en-GB" sz="2800" dirty="0" smtClean="0">
                <a:latin typeface="Calibri" charset="0"/>
                <a:ea typeface="Calibri" charset="0"/>
                <a:cs typeface="Calibri" charset="0"/>
              </a:rPr>
              <a:t>Dimensionality/feature reduction methods: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sz="2400" b="1" dirty="0" smtClean="0">
                <a:latin typeface="Calibri" charset="0"/>
                <a:ea typeface="Calibri" charset="0"/>
                <a:cs typeface="Calibri" charset="0"/>
              </a:rPr>
              <a:t>Feature selection</a:t>
            </a:r>
            <a:r>
              <a:rPr lang="en-GB" sz="2400" dirty="0" smtClean="0">
                <a:latin typeface="Calibri" charset="0"/>
                <a:ea typeface="Calibri" charset="0"/>
                <a:cs typeface="Calibri" charset="0"/>
              </a:rPr>
              <a:t>: keep some important features and get rid of the rest!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sz="2400" b="1" dirty="0" smtClean="0">
                <a:latin typeface="Calibri" charset="0"/>
                <a:ea typeface="Calibri" charset="0"/>
                <a:cs typeface="Calibri" charset="0"/>
              </a:rPr>
              <a:t>Dimensionality reduction</a:t>
            </a:r>
            <a:r>
              <a:rPr lang="en-GB" sz="2400" dirty="0" smtClean="0">
                <a:latin typeface="Calibri" charset="0"/>
                <a:ea typeface="Calibri" charset="0"/>
                <a:cs typeface="Calibri" charset="0"/>
              </a:rPr>
              <a:t>: project the data from high </a:t>
            </a:r>
            <a:r>
              <a:rPr lang="en-GB" sz="2400" dirty="0">
                <a:latin typeface="Calibri" charset="0"/>
                <a:ea typeface="Calibri" charset="0"/>
                <a:cs typeface="Calibri" charset="0"/>
              </a:rPr>
              <a:t>to lower </a:t>
            </a:r>
            <a:r>
              <a:rPr lang="en-GB" sz="2400" dirty="0" smtClean="0">
                <a:latin typeface="Calibri" charset="0"/>
                <a:ea typeface="Calibri" charset="0"/>
                <a:cs typeface="Calibri" charset="0"/>
              </a:rPr>
              <a:t>dimensions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sz="2400" b="1" dirty="0" smtClean="0">
                <a:latin typeface="Calibri" charset="0"/>
                <a:ea typeface="Calibri" charset="0"/>
                <a:cs typeface="Calibri" charset="0"/>
              </a:rPr>
              <a:t>Dense representation (</a:t>
            </a:r>
            <a:r>
              <a:rPr lang="en-GB" sz="2400" b="1" dirty="0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Embedding</a:t>
            </a:r>
            <a:r>
              <a:rPr lang="en-GB" sz="2400" b="1" dirty="0" smtClean="0">
                <a:latin typeface="Calibri" charset="0"/>
                <a:ea typeface="Calibri" charset="0"/>
                <a:cs typeface="Calibri" charset="0"/>
              </a:rPr>
              <a:t>)</a:t>
            </a:r>
            <a:r>
              <a:rPr lang="en-GB" sz="2400" dirty="0" smtClean="0">
                <a:latin typeface="Calibri" charset="0"/>
                <a:ea typeface="Calibri" charset="0"/>
                <a:cs typeface="Calibri" charset="0"/>
              </a:rPr>
              <a:t>: learn a dense (low-dimension) representation of the document</a:t>
            </a:r>
          </a:p>
          <a:p>
            <a:endParaRPr lang="en-GB" sz="2800" dirty="0">
              <a:latin typeface="Calibri" charset="0"/>
              <a:ea typeface="Calibri" charset="0"/>
              <a:cs typeface="Calibri" charset="0"/>
            </a:endParaRPr>
          </a:p>
          <a:p>
            <a:endParaRPr lang="en-GB" sz="2800" dirty="0" smtClean="0"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0219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Feature Selection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>
          <a:xfrm>
            <a:off x="611188" y="1557338"/>
            <a:ext cx="8137525" cy="5072062"/>
          </a:xfrm>
        </p:spPr>
        <p:txBody>
          <a:bodyPr/>
          <a:lstStyle/>
          <a:p>
            <a:r>
              <a:rPr lang="en-GB" sz="2800" dirty="0" smtClean="0">
                <a:latin typeface="Calibri" charset="0"/>
                <a:ea typeface="Calibri" charset="0"/>
                <a:cs typeface="Calibri" charset="0"/>
              </a:rPr>
              <a:t>Simple methods</a:t>
            </a:r>
          </a:p>
          <a:p>
            <a:pPr lvl="1"/>
            <a:r>
              <a:rPr lang="en-GB" sz="2400" dirty="0" smtClean="0">
                <a:latin typeface="Calibri" charset="0"/>
                <a:ea typeface="Calibri" charset="0"/>
                <a:cs typeface="Calibri" charset="0"/>
              </a:rPr>
              <a:t>Remove stop words or very common words</a:t>
            </a:r>
          </a:p>
          <a:p>
            <a:pPr lvl="2"/>
            <a:r>
              <a:rPr lang="en-GB" sz="2000" dirty="0" smtClean="0">
                <a:latin typeface="Calibri" charset="0"/>
                <a:ea typeface="Calibri" charset="0"/>
                <a:cs typeface="Calibri" charset="0"/>
              </a:rPr>
              <a:t>TF-IDF do it in a “soft” way </a:t>
            </a:r>
            <a:r>
              <a:rPr lang="en-GB" sz="2000" i="1" dirty="0" smtClean="0">
                <a:latin typeface="Calibri" charset="0"/>
                <a:ea typeface="Calibri" charset="0"/>
                <a:cs typeface="Calibri" charset="0"/>
              </a:rPr>
              <a:t>why?</a:t>
            </a:r>
            <a:endParaRPr lang="en-GB" sz="2000" dirty="0" smtClean="0">
              <a:latin typeface="Calibri" charset="0"/>
              <a:ea typeface="Calibri" charset="0"/>
              <a:cs typeface="Calibri" charset="0"/>
            </a:endParaRPr>
          </a:p>
          <a:p>
            <a:pPr lvl="1"/>
            <a:r>
              <a:rPr lang="en-GB" sz="2400" dirty="0" smtClean="0">
                <a:latin typeface="Calibri" charset="0"/>
                <a:ea typeface="Calibri" charset="0"/>
                <a:cs typeface="Calibri" charset="0"/>
              </a:rPr>
              <a:t>Remove very rare words</a:t>
            </a:r>
          </a:p>
          <a:p>
            <a:pPr lvl="2"/>
            <a:r>
              <a:rPr lang="en-GB" sz="2000" dirty="0" smtClean="0">
                <a:latin typeface="Calibri" charset="0"/>
                <a:ea typeface="Calibri" charset="0"/>
                <a:cs typeface="Calibri" charset="0"/>
              </a:rPr>
              <a:t>They might be due to misspelling</a:t>
            </a:r>
          </a:p>
          <a:p>
            <a:pPr lvl="1"/>
            <a:r>
              <a:rPr lang="en-GB" sz="2400" dirty="0" smtClean="0">
                <a:latin typeface="Calibri" charset="0"/>
                <a:ea typeface="Calibri" charset="0"/>
                <a:cs typeface="Calibri" charset="0"/>
              </a:rPr>
              <a:t>Stemming</a:t>
            </a:r>
          </a:p>
          <a:p>
            <a:r>
              <a:rPr lang="en-GB" sz="2800" dirty="0" smtClean="0">
                <a:latin typeface="Calibri" charset="0"/>
                <a:ea typeface="Calibri" charset="0"/>
                <a:cs typeface="Calibri" charset="0"/>
              </a:rPr>
              <a:t>Advanced methods</a:t>
            </a:r>
          </a:p>
          <a:p>
            <a:pPr lvl="1"/>
            <a:r>
              <a:rPr lang="en-GB" sz="2400" dirty="0" smtClean="0">
                <a:latin typeface="Calibri" charset="0"/>
                <a:ea typeface="Calibri" charset="0"/>
                <a:cs typeface="Calibri" charset="0"/>
              </a:rPr>
              <a:t>Lexicon-based</a:t>
            </a:r>
          </a:p>
          <a:p>
            <a:pPr lvl="1"/>
            <a:r>
              <a:rPr lang="en-GB" sz="2400" dirty="0" smtClean="0">
                <a:latin typeface="Calibri" charset="0"/>
                <a:ea typeface="Calibri" charset="0"/>
                <a:cs typeface="Calibri" charset="0"/>
              </a:rPr>
              <a:t>Keeping </a:t>
            </a:r>
            <a:r>
              <a:rPr lang="en-GB" sz="2400" dirty="0">
                <a:latin typeface="Calibri" charset="0"/>
                <a:ea typeface="Calibri" charset="0"/>
                <a:cs typeface="Calibri" charset="0"/>
              </a:rPr>
              <a:t>the features with high information content </a:t>
            </a:r>
            <a:r>
              <a:rPr lang="en-GB" sz="2400" dirty="0" smtClean="0">
                <a:latin typeface="Calibri" charset="0"/>
                <a:ea typeface="Calibri" charset="0"/>
                <a:cs typeface="Calibri" charset="0"/>
              </a:rPr>
              <a:t>by using some measures of </a:t>
            </a:r>
            <a:r>
              <a:rPr lang="en-GB" sz="2400" dirty="0" err="1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informativeness</a:t>
            </a:r>
            <a:r>
              <a:rPr lang="en-GB" sz="2400" dirty="0" smtClean="0">
                <a:latin typeface="Calibri" charset="0"/>
                <a:ea typeface="Calibri" charset="0"/>
                <a:cs typeface="Calibri" charset="0"/>
              </a:rPr>
              <a:t> </a:t>
            </a:r>
          </a:p>
          <a:p>
            <a:pPr lvl="1"/>
            <a:r>
              <a:rPr lang="en-GB" sz="2400" dirty="0" smtClean="0">
                <a:latin typeface="Calibri" charset="0"/>
                <a:ea typeface="Calibri" charset="0"/>
                <a:cs typeface="Calibri" charset="0"/>
              </a:rPr>
              <a:t>Subset selection</a:t>
            </a:r>
          </a:p>
        </p:txBody>
      </p:sp>
    </p:spTree>
    <p:extLst>
      <p:ext uri="{BB962C8B-B14F-4D97-AF65-F5344CB8AC3E}">
        <p14:creationId xmlns:p14="http://schemas.microsoft.com/office/powerpoint/2010/main" val="120747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Text Mining</a:t>
            </a:r>
            <a:endParaRPr lang="en-GB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74" b="3948"/>
          <a:stretch/>
        </p:blipFill>
        <p:spPr>
          <a:xfrm>
            <a:off x="2555" y="1143000"/>
            <a:ext cx="9142694" cy="4464000"/>
          </a:xfrm>
          <a:prstGeom prst="rect">
            <a:avLst/>
          </a:prstGeom>
        </p:spPr>
      </p:pic>
      <p:sp>
        <p:nvSpPr>
          <p:cNvPr id="6" name="Rechteck 5"/>
          <p:cNvSpPr/>
          <p:nvPr/>
        </p:nvSpPr>
        <p:spPr>
          <a:xfrm flipH="1">
            <a:off x="8305800" y="5607000"/>
            <a:ext cx="54945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000" dirty="0" smtClean="0"/>
              <a:t>[2]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62091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Feature Selection - Lexicon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>
          <a:xfrm>
            <a:off x="611188" y="1066800"/>
            <a:ext cx="8380412" cy="5638800"/>
          </a:xfrm>
        </p:spPr>
        <p:txBody>
          <a:bodyPr/>
          <a:lstStyle/>
          <a:p>
            <a:r>
              <a:rPr lang="en-GB" sz="2800" dirty="0" smtClean="0">
                <a:latin typeface="Calibri" charset="0"/>
                <a:ea typeface="Calibri" charset="0"/>
                <a:cs typeface="Calibri" charset="0"/>
              </a:rPr>
              <a:t>Instead of all the collection terms, only use the lexicon terms.</a:t>
            </a:r>
            <a:endParaRPr lang="en-GB" sz="2800" dirty="0">
              <a:latin typeface="Calibri" charset="0"/>
              <a:ea typeface="Calibri" charset="0"/>
              <a:cs typeface="Calibri" charset="0"/>
            </a:endParaRPr>
          </a:p>
          <a:p>
            <a:r>
              <a:rPr lang="en-GB" sz="2800" dirty="0">
                <a:latin typeface="Calibri" charset="0"/>
                <a:ea typeface="Calibri" charset="0"/>
                <a:cs typeface="Calibri" charset="0"/>
              </a:rPr>
              <a:t>Pros:</a:t>
            </a:r>
          </a:p>
          <a:p>
            <a:pPr lvl="1"/>
            <a:r>
              <a:rPr lang="en-GB" dirty="0">
                <a:latin typeface="Calibri" charset="0"/>
                <a:ea typeface="Calibri" charset="0"/>
                <a:cs typeface="Calibri" charset="0"/>
              </a:rPr>
              <a:t>Considerably reduce noise as </a:t>
            </a:r>
            <a:r>
              <a:rPr lang="en-GB" dirty="0" smtClean="0">
                <a:latin typeface="Calibri" charset="0"/>
                <a:ea typeface="Calibri" charset="0"/>
                <a:cs typeface="Calibri" charset="0"/>
              </a:rPr>
              <a:t>most the terms </a:t>
            </a:r>
            <a:r>
              <a:rPr lang="en-GB" dirty="0">
                <a:latin typeface="Calibri" charset="0"/>
                <a:ea typeface="Calibri" charset="0"/>
                <a:cs typeface="Calibri" charset="0"/>
              </a:rPr>
              <a:t>are uninformative</a:t>
            </a:r>
          </a:p>
          <a:p>
            <a:pPr lvl="1"/>
            <a:r>
              <a:rPr lang="en-GB" dirty="0">
                <a:latin typeface="Calibri" charset="0"/>
                <a:ea typeface="Calibri" charset="0"/>
                <a:cs typeface="Calibri" charset="0"/>
              </a:rPr>
              <a:t>Focus on </a:t>
            </a:r>
            <a:r>
              <a:rPr lang="en-GB" dirty="0" smtClean="0">
                <a:latin typeface="Calibri" charset="0"/>
                <a:ea typeface="Calibri" charset="0"/>
                <a:cs typeface="Calibri" charset="0"/>
              </a:rPr>
              <a:t>domains </a:t>
            </a:r>
            <a:r>
              <a:rPr lang="en-GB" dirty="0">
                <a:latin typeface="Calibri" charset="0"/>
                <a:ea typeface="Calibri" charset="0"/>
                <a:cs typeface="Calibri" charset="0"/>
              </a:rPr>
              <a:t>by using domain-specific </a:t>
            </a:r>
            <a:r>
              <a:rPr lang="en-GB" dirty="0" smtClean="0">
                <a:latin typeface="Calibri" charset="0"/>
                <a:ea typeface="Calibri" charset="0"/>
                <a:cs typeface="Calibri" charset="0"/>
              </a:rPr>
              <a:t>lexicon, e.g. finance, health</a:t>
            </a:r>
            <a:endParaRPr lang="en-GB" dirty="0">
              <a:latin typeface="Calibri" charset="0"/>
              <a:ea typeface="Calibri" charset="0"/>
              <a:cs typeface="Calibri" charset="0"/>
            </a:endParaRPr>
          </a:p>
          <a:p>
            <a:r>
              <a:rPr lang="en-GB" sz="2800" dirty="0">
                <a:latin typeface="Calibri" charset="0"/>
                <a:ea typeface="Calibri" charset="0"/>
                <a:cs typeface="Calibri" charset="0"/>
              </a:rPr>
              <a:t>Cons</a:t>
            </a:r>
            <a:r>
              <a:rPr lang="en-GB" sz="2800" dirty="0" smtClean="0">
                <a:latin typeface="Calibri" charset="0"/>
                <a:ea typeface="Calibri" charset="0"/>
                <a:cs typeface="Calibri" charset="0"/>
              </a:rPr>
              <a:t>:</a:t>
            </a:r>
            <a:endParaRPr lang="en-GB" dirty="0" smtClean="0">
              <a:latin typeface="Calibri" charset="0"/>
              <a:ea typeface="Calibri" charset="0"/>
              <a:cs typeface="Calibri" charset="0"/>
            </a:endParaRPr>
          </a:p>
          <a:p>
            <a:pPr lvl="1"/>
            <a:r>
              <a:rPr lang="en-GB" dirty="0" smtClean="0">
                <a:latin typeface="Calibri" charset="0"/>
                <a:ea typeface="Calibri" charset="0"/>
                <a:cs typeface="Calibri" charset="0"/>
              </a:rPr>
              <a:t>Same word may have various orientations:</a:t>
            </a:r>
          </a:p>
          <a:p>
            <a:pPr lvl="2"/>
            <a:r>
              <a:rPr lang="en-GB" dirty="0" smtClean="0">
                <a:latin typeface="Calibri" charset="0"/>
                <a:ea typeface="Calibri" charset="0"/>
                <a:cs typeface="Calibri" charset="0"/>
              </a:rPr>
              <a:t>“</a:t>
            </a:r>
            <a:r>
              <a:rPr lang="en-GB" i="1" dirty="0">
                <a:latin typeface="Calibri" charset="0"/>
                <a:ea typeface="Calibri" charset="0"/>
                <a:cs typeface="Calibri" charset="0"/>
              </a:rPr>
              <a:t>This camera </a:t>
            </a:r>
            <a:r>
              <a:rPr lang="en-GB" i="1" u="sng" dirty="0" smtClean="0">
                <a:latin typeface="Calibri" charset="0"/>
                <a:ea typeface="Calibri" charset="0"/>
                <a:cs typeface="Calibri" charset="0"/>
              </a:rPr>
              <a:t>sucks</a:t>
            </a:r>
            <a:r>
              <a:rPr lang="en-GB" dirty="0" smtClean="0">
                <a:latin typeface="Calibri" charset="0"/>
                <a:ea typeface="Calibri" charset="0"/>
                <a:cs typeface="Calibri" charset="0"/>
              </a:rPr>
              <a:t>” and “</a:t>
            </a:r>
            <a:r>
              <a:rPr lang="en-GB" i="1" dirty="0">
                <a:latin typeface="Calibri" charset="0"/>
                <a:ea typeface="Calibri" charset="0"/>
                <a:cs typeface="Calibri" charset="0"/>
              </a:rPr>
              <a:t>This vacuum cleaner really </a:t>
            </a:r>
            <a:r>
              <a:rPr lang="en-GB" i="1" u="sng" dirty="0" smtClean="0">
                <a:latin typeface="Calibri" charset="0"/>
                <a:ea typeface="Calibri" charset="0"/>
                <a:cs typeface="Calibri" charset="0"/>
              </a:rPr>
              <a:t>sucks</a:t>
            </a:r>
            <a:r>
              <a:rPr lang="en-GB" dirty="0" smtClean="0">
                <a:latin typeface="Calibri" charset="0"/>
                <a:ea typeface="Calibri" charset="0"/>
                <a:cs typeface="Calibri" charset="0"/>
              </a:rPr>
              <a:t>” </a:t>
            </a:r>
          </a:p>
          <a:p>
            <a:pPr lvl="1"/>
            <a:r>
              <a:rPr lang="en-GB" dirty="0" smtClean="0">
                <a:latin typeface="Calibri" charset="0"/>
                <a:ea typeface="Calibri" charset="0"/>
                <a:cs typeface="Calibri" charset="0"/>
              </a:rPr>
              <a:t>Sentence with sentiment </a:t>
            </a:r>
            <a:r>
              <a:rPr lang="en-GB" dirty="0">
                <a:latin typeface="Calibri" charset="0"/>
                <a:ea typeface="Calibri" charset="0"/>
                <a:cs typeface="Calibri" charset="0"/>
              </a:rPr>
              <a:t>words </a:t>
            </a:r>
            <a:r>
              <a:rPr lang="en-GB" dirty="0" smtClean="0">
                <a:latin typeface="Calibri" charset="0"/>
                <a:ea typeface="Calibri" charset="0"/>
                <a:cs typeface="Calibri" charset="0"/>
              </a:rPr>
              <a:t>but express no sentiment </a:t>
            </a:r>
            <a:endParaRPr lang="en-GB" dirty="0">
              <a:latin typeface="Calibri" charset="0"/>
              <a:ea typeface="Calibri" charset="0"/>
              <a:cs typeface="Calibri" charset="0"/>
            </a:endParaRPr>
          </a:p>
          <a:p>
            <a:pPr lvl="2"/>
            <a:r>
              <a:rPr lang="en-GB" dirty="0" smtClean="0">
                <a:latin typeface="Calibri" charset="0"/>
                <a:ea typeface="Calibri" charset="0"/>
                <a:cs typeface="Calibri" charset="0"/>
              </a:rPr>
              <a:t>“W</a:t>
            </a:r>
            <a:r>
              <a:rPr lang="en-GB" i="1" dirty="0" smtClean="0">
                <a:latin typeface="Calibri" charset="0"/>
                <a:ea typeface="Calibri" charset="0"/>
                <a:cs typeface="Calibri" charset="0"/>
              </a:rPr>
              <a:t>hat is a good camera?</a:t>
            </a:r>
            <a:r>
              <a:rPr lang="en-GB" dirty="0" smtClean="0">
                <a:latin typeface="Calibri" charset="0"/>
                <a:ea typeface="Calibri" charset="0"/>
                <a:cs typeface="Calibri" charset="0"/>
              </a:rPr>
              <a:t>”</a:t>
            </a:r>
          </a:p>
          <a:p>
            <a:pPr lvl="1"/>
            <a:r>
              <a:rPr lang="en-GB" dirty="0">
                <a:latin typeface="Calibri" charset="0"/>
                <a:ea typeface="Calibri" charset="0"/>
                <a:cs typeface="Calibri" charset="0"/>
              </a:rPr>
              <a:t>Sentence </a:t>
            </a:r>
            <a:r>
              <a:rPr lang="en-GB" dirty="0" smtClean="0">
                <a:latin typeface="Calibri" charset="0"/>
                <a:ea typeface="Calibri" charset="0"/>
                <a:cs typeface="Calibri" charset="0"/>
              </a:rPr>
              <a:t>without </a:t>
            </a:r>
            <a:r>
              <a:rPr lang="en-GB" dirty="0">
                <a:latin typeface="Calibri" charset="0"/>
                <a:ea typeface="Calibri" charset="0"/>
                <a:cs typeface="Calibri" charset="0"/>
              </a:rPr>
              <a:t>sentiment </a:t>
            </a:r>
            <a:r>
              <a:rPr lang="en-GB" dirty="0" smtClean="0">
                <a:latin typeface="Calibri" charset="0"/>
                <a:ea typeface="Calibri" charset="0"/>
                <a:cs typeface="Calibri" charset="0"/>
              </a:rPr>
              <a:t>words, implies opinion</a:t>
            </a:r>
            <a:endParaRPr lang="en-GB" dirty="0">
              <a:latin typeface="Calibri" charset="0"/>
              <a:ea typeface="Calibri" charset="0"/>
              <a:cs typeface="Calibri" charset="0"/>
            </a:endParaRPr>
          </a:p>
          <a:p>
            <a:pPr lvl="2"/>
            <a:r>
              <a:rPr lang="en-GB" dirty="0" smtClean="0">
                <a:latin typeface="Calibri" charset="0"/>
                <a:ea typeface="Calibri" charset="0"/>
                <a:cs typeface="Calibri" charset="0"/>
              </a:rPr>
              <a:t>“</a:t>
            </a:r>
            <a:r>
              <a:rPr lang="en-GB" i="1" dirty="0">
                <a:latin typeface="Calibri" charset="0"/>
                <a:ea typeface="Calibri" charset="0"/>
                <a:cs typeface="Calibri" charset="0"/>
              </a:rPr>
              <a:t>This washer uses a lot of </a:t>
            </a:r>
            <a:r>
              <a:rPr lang="en-GB" i="1" dirty="0" smtClean="0">
                <a:latin typeface="Calibri" charset="0"/>
                <a:ea typeface="Calibri" charset="0"/>
                <a:cs typeface="Calibri" charset="0"/>
              </a:rPr>
              <a:t>water!</a:t>
            </a:r>
            <a:r>
              <a:rPr lang="en-GB" dirty="0" smtClean="0">
                <a:latin typeface="Calibri" charset="0"/>
                <a:ea typeface="Calibri" charset="0"/>
                <a:cs typeface="Calibri" charset="0"/>
              </a:rPr>
              <a:t>”</a:t>
            </a:r>
          </a:p>
          <a:p>
            <a:pPr lvl="1"/>
            <a:r>
              <a:rPr lang="en-GB" dirty="0" smtClean="0">
                <a:latin typeface="Calibri" charset="0"/>
                <a:ea typeface="Calibri" charset="0"/>
                <a:cs typeface="Calibri" charset="0"/>
              </a:rPr>
              <a:t>Sarcastic </a:t>
            </a:r>
            <a:r>
              <a:rPr lang="en-GB" dirty="0">
                <a:latin typeface="Calibri" charset="0"/>
                <a:ea typeface="Calibri" charset="0"/>
                <a:cs typeface="Calibri" charset="0"/>
              </a:rPr>
              <a:t>sentences </a:t>
            </a:r>
          </a:p>
          <a:p>
            <a:pPr lvl="2"/>
            <a:r>
              <a:rPr lang="en-GB" dirty="0">
                <a:latin typeface="Calibri" charset="0"/>
                <a:ea typeface="Calibri" charset="0"/>
                <a:cs typeface="Calibri" charset="0"/>
              </a:rPr>
              <a:t>“</a:t>
            </a:r>
            <a:r>
              <a:rPr lang="en-GB" i="1" dirty="0">
                <a:latin typeface="Calibri" charset="0"/>
                <a:ea typeface="Calibri" charset="0"/>
                <a:cs typeface="Calibri" charset="0"/>
              </a:rPr>
              <a:t>What a great car! It stopped working in two days.</a:t>
            </a:r>
            <a:r>
              <a:rPr lang="en-GB" dirty="0">
                <a:latin typeface="Calibri" charset="0"/>
                <a:ea typeface="Calibri" charset="0"/>
                <a:cs typeface="Calibri" charset="0"/>
              </a:rPr>
              <a:t>” </a:t>
            </a:r>
          </a:p>
          <a:p>
            <a:pPr lvl="2"/>
            <a:endParaRPr lang="en-GB" sz="2000" dirty="0">
              <a:latin typeface="Calibri" charset="0"/>
              <a:ea typeface="Calibri" charset="0"/>
              <a:cs typeface="Calibri" charset="0"/>
            </a:endParaRPr>
          </a:p>
          <a:p>
            <a:pPr lvl="2"/>
            <a:endParaRPr lang="en-GB" sz="2000" dirty="0">
              <a:latin typeface="Calibri" charset="0"/>
              <a:ea typeface="Calibri" charset="0"/>
              <a:cs typeface="Calibri" charset="0"/>
            </a:endParaRPr>
          </a:p>
          <a:p>
            <a:pPr lvl="1"/>
            <a:endParaRPr lang="en-GB" sz="2400" dirty="0">
              <a:latin typeface="Calibri" charset="0"/>
              <a:ea typeface="Calibri" charset="0"/>
              <a:cs typeface="Calibri" charset="0"/>
            </a:endParaRPr>
          </a:p>
          <a:p>
            <a:endParaRPr lang="en-GB" sz="2800" dirty="0" smtClean="0"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7831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400" dirty="0" smtClean="0"/>
              <a:t>Feature Selection - </a:t>
            </a:r>
            <a:r>
              <a:rPr lang="en-GB" sz="2400" dirty="0" err="1" smtClean="0"/>
              <a:t>Informativeness</a:t>
            </a:r>
            <a:endParaRPr lang="en-GB" sz="2400" dirty="0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>
          <a:xfrm>
            <a:off x="611188" y="1371600"/>
            <a:ext cx="8137525" cy="4649788"/>
          </a:xfrm>
        </p:spPr>
        <p:txBody>
          <a:bodyPr/>
          <a:lstStyle/>
          <a:p>
            <a:r>
              <a:rPr lang="en-GB" sz="2800" dirty="0" err="1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Informativeness</a:t>
            </a:r>
            <a:r>
              <a:rPr lang="en-GB" sz="2800" dirty="0" smtClean="0">
                <a:latin typeface="Calibri" charset="0"/>
                <a:ea typeface="Calibri" charset="0"/>
                <a:cs typeface="Calibri" charset="0"/>
              </a:rPr>
              <a:t> measures </a:t>
            </a:r>
            <a:r>
              <a:rPr lang="en-GB" sz="2800" dirty="0" smtClean="0">
                <a:latin typeface="Calibri" charset="0"/>
                <a:ea typeface="Calibri" charset="0"/>
                <a:cs typeface="Calibri" charset="0"/>
              </a:rPr>
              <a:t>try to reveal how much a particular feature gives us information for predicting the label</a:t>
            </a:r>
          </a:p>
          <a:p>
            <a:endParaRPr lang="en-GB" sz="2800" dirty="0" smtClean="0">
              <a:latin typeface="Calibri" charset="0"/>
              <a:ea typeface="Calibri" charset="0"/>
              <a:cs typeface="Calibri" charset="0"/>
            </a:endParaRPr>
          </a:p>
          <a:p>
            <a:r>
              <a:rPr lang="en-GB" sz="2800" dirty="0" smtClean="0">
                <a:latin typeface="Calibri" charset="0"/>
                <a:ea typeface="Calibri" charset="0"/>
                <a:cs typeface="Calibri" charset="0"/>
              </a:rPr>
              <a:t>Feature selection:</a:t>
            </a:r>
          </a:p>
          <a:p>
            <a:pPr lvl="1"/>
            <a:r>
              <a:rPr lang="en-GB" sz="2400" dirty="0" smtClean="0">
                <a:latin typeface="Calibri" charset="0"/>
                <a:ea typeface="Calibri" charset="0"/>
                <a:cs typeface="Calibri" charset="0"/>
              </a:rPr>
              <a:t>measure </a:t>
            </a:r>
            <a:r>
              <a:rPr lang="en-GB" sz="2400" dirty="0">
                <a:latin typeface="Calibri" charset="0"/>
                <a:ea typeface="Calibri" charset="0"/>
                <a:cs typeface="Calibri" charset="0"/>
              </a:rPr>
              <a:t>the </a:t>
            </a:r>
            <a:r>
              <a:rPr lang="en-GB" sz="2400" dirty="0" err="1">
                <a:latin typeface="Calibri" charset="0"/>
                <a:ea typeface="Calibri" charset="0"/>
                <a:cs typeface="Calibri" charset="0"/>
              </a:rPr>
              <a:t>informativeness</a:t>
            </a:r>
            <a:r>
              <a:rPr lang="en-GB" sz="2400" dirty="0">
                <a:latin typeface="Calibri" charset="0"/>
                <a:ea typeface="Calibri" charset="0"/>
                <a:cs typeface="Calibri" charset="0"/>
              </a:rPr>
              <a:t> of </a:t>
            </a:r>
            <a:r>
              <a:rPr lang="en-GB" sz="2400" dirty="0" smtClean="0">
                <a:latin typeface="Calibri" charset="0"/>
                <a:ea typeface="Calibri" charset="0"/>
                <a:cs typeface="Calibri" charset="0"/>
              </a:rPr>
              <a:t>features</a:t>
            </a:r>
            <a:endParaRPr lang="en-GB" sz="2400" dirty="0" smtClean="0">
              <a:latin typeface="Calibri" charset="0"/>
              <a:ea typeface="Calibri" charset="0"/>
              <a:cs typeface="Calibri" charset="0"/>
            </a:endParaRPr>
          </a:p>
          <a:p>
            <a:pPr lvl="1"/>
            <a:r>
              <a:rPr lang="en-GB" sz="2400" dirty="0" smtClean="0">
                <a:latin typeface="Calibri" charset="0"/>
                <a:ea typeface="Calibri" charset="0"/>
                <a:cs typeface="Calibri" charset="0"/>
              </a:rPr>
              <a:t>features </a:t>
            </a:r>
            <a:r>
              <a:rPr lang="en-GB" sz="2400" dirty="0" smtClean="0">
                <a:latin typeface="Calibri" charset="0"/>
                <a:ea typeface="Calibri" charset="0"/>
                <a:cs typeface="Calibri" charset="0"/>
              </a:rPr>
              <a:t>with values higher than a threshold</a:t>
            </a:r>
          </a:p>
          <a:p>
            <a:pPr lvl="1"/>
            <a:r>
              <a:rPr lang="en-GB" sz="2400" dirty="0" smtClean="0">
                <a:latin typeface="Calibri" charset="0"/>
                <a:ea typeface="Calibri" charset="0"/>
                <a:cs typeface="Calibri" charset="0"/>
              </a:rPr>
              <a:t>A percentage of the most informative ones</a:t>
            </a:r>
          </a:p>
        </p:txBody>
      </p:sp>
    </p:spTree>
    <p:extLst>
      <p:ext uri="{BB962C8B-B14F-4D97-AF65-F5344CB8AC3E}">
        <p14:creationId xmlns:p14="http://schemas.microsoft.com/office/powerpoint/2010/main" val="602985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400" dirty="0" smtClean="0"/>
              <a:t>Feature Selection - Variance</a:t>
            </a:r>
            <a:endParaRPr lang="en-GB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Inhaltsplatzhalter 3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sz="2800" dirty="0" smtClean="0">
                    <a:solidFill>
                      <a:srgbClr val="FF0000"/>
                    </a:solidFill>
                    <a:latin typeface="Calibri" charset="0"/>
                    <a:ea typeface="Calibri" charset="0"/>
                    <a:cs typeface="Calibri" charset="0"/>
                  </a:rPr>
                  <a:t>Unsupervised</a:t>
                </a:r>
                <a:r>
                  <a:rPr lang="en-GB" sz="2800" dirty="0">
                    <a:latin typeface="Calibri" charset="0"/>
                    <a:ea typeface="Calibri" charset="0"/>
                    <a:cs typeface="Calibri" charset="0"/>
                  </a:rPr>
                  <a:t> </a:t>
                </a:r>
                <a:r>
                  <a:rPr lang="en-GB" sz="2800" dirty="0" smtClean="0">
                    <a:latin typeface="Calibri" charset="0"/>
                    <a:ea typeface="Calibri" charset="0"/>
                    <a:cs typeface="Calibri" charset="0"/>
                  </a:rPr>
                  <a:t>feature selection: does </a:t>
                </a:r>
                <a:r>
                  <a:rPr lang="en-GB" sz="2800" dirty="0">
                    <a:latin typeface="Calibri" charset="0"/>
                    <a:ea typeface="Calibri" charset="0"/>
                    <a:cs typeface="Calibri" charset="0"/>
                  </a:rPr>
                  <a:t>not consider </a:t>
                </a:r>
                <a:r>
                  <a:rPr lang="en-GB" sz="2800" dirty="0" smtClean="0">
                    <a:latin typeface="Calibri" charset="0"/>
                    <a:ea typeface="Calibri" charset="0"/>
                    <a:cs typeface="Calibri" charset="0"/>
                  </a:rPr>
                  <a:t>labels</a:t>
                </a:r>
                <a:endParaRPr lang="en-GB" sz="2800" dirty="0">
                  <a:latin typeface="Calibri" charset="0"/>
                  <a:ea typeface="Calibri" charset="0"/>
                  <a:cs typeface="Calibri" charset="0"/>
                </a:endParaRPr>
              </a:p>
              <a:p>
                <a:endParaRPr lang="en-GB" sz="2800" dirty="0" smtClean="0">
                  <a:latin typeface="Calibri" charset="0"/>
                  <a:ea typeface="Calibri" charset="0"/>
                  <a:cs typeface="Calibri" charset="0"/>
                </a:endParaRPr>
              </a:p>
              <a:p>
                <a:r>
                  <a:rPr lang="en-GB" sz="2800" dirty="0" smtClean="0">
                    <a:latin typeface="Calibri" charset="0"/>
                    <a:ea typeface="Calibri" charset="0"/>
                    <a:cs typeface="Calibri" charset="0"/>
                  </a:rPr>
                  <a:t>The variance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2800" i="1" smtClean="0">
                            <a:latin typeface="Cambria Math" charset="0"/>
                            <a:ea typeface="Calibri" charset="0"/>
                            <a:cs typeface="Calibri" charset="0"/>
                          </a:rPr>
                        </m:ctrlPr>
                      </m:sSupPr>
                      <m:e>
                        <m:r>
                          <a:rPr lang="en-GB" sz="28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𝜎</m:t>
                        </m:r>
                      </m:e>
                      <m:sup>
                        <m:r>
                          <a:rPr lang="de-AT" sz="2800" b="0" i="1" smtClean="0">
                            <a:latin typeface="Cambria Math" charset="0"/>
                            <a:ea typeface="Calibri" charset="0"/>
                            <a:cs typeface="Calibri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GB" sz="2800" dirty="0" smtClean="0">
                    <a:latin typeface="Calibri" charset="0"/>
                    <a:ea typeface="Calibri" charset="0"/>
                    <a:cs typeface="Calibri" charset="0"/>
                  </a:rPr>
                  <a:t>) </a:t>
                </a:r>
                <a:r>
                  <a:rPr lang="en-GB" sz="2800" dirty="0">
                    <a:latin typeface="Calibri" charset="0"/>
                    <a:ea typeface="Calibri" charset="0"/>
                    <a:cs typeface="Calibri" charset="0"/>
                  </a:rPr>
                  <a:t>of the </a:t>
                </a:r>
                <a:r>
                  <a:rPr lang="en-GB" sz="2800" dirty="0" smtClean="0">
                    <a:latin typeface="Calibri" charset="0"/>
                    <a:ea typeface="Calibri" charset="0"/>
                    <a:cs typeface="Calibri" charset="0"/>
                  </a:rPr>
                  <a:t>values of a feature (term weights) along data instances (documents)</a:t>
                </a:r>
                <a:endParaRPr lang="en-GB" sz="2800" dirty="0">
                  <a:latin typeface="Calibri" charset="0"/>
                  <a:ea typeface="Calibri" charset="0"/>
                  <a:cs typeface="Calibri" charset="0"/>
                </a:endParaRPr>
              </a:p>
              <a:p>
                <a:endParaRPr lang="en-GB" sz="2800" dirty="0" smtClean="0">
                  <a:latin typeface="Calibri" charset="0"/>
                  <a:ea typeface="Calibri" charset="0"/>
                  <a:cs typeface="Calibri" charset="0"/>
                </a:endParaRPr>
              </a:p>
              <a:p>
                <a:r>
                  <a:rPr lang="en-GB" sz="2800" dirty="0" smtClean="0">
                    <a:latin typeface="Calibri" charset="0"/>
                    <a:ea typeface="Calibri" charset="0"/>
                    <a:cs typeface="Calibri" charset="0"/>
                  </a:rPr>
                  <a:t>Not appropriate for text processing </a:t>
                </a:r>
                <a:r>
                  <a:rPr lang="en-GB" sz="2800" i="1" dirty="0" smtClean="0">
                    <a:latin typeface="Calibri" charset="0"/>
                    <a:ea typeface="Calibri" charset="0"/>
                    <a:cs typeface="Calibri" charset="0"/>
                  </a:rPr>
                  <a:t>why?</a:t>
                </a:r>
              </a:p>
              <a:p>
                <a:pPr lvl="1"/>
                <a:r>
                  <a:rPr lang="en-GB" sz="2400" dirty="0" smtClean="0">
                    <a:latin typeface="Calibri" charset="0"/>
                    <a:ea typeface="Calibri" charset="0"/>
                    <a:cs typeface="Calibri" charset="0"/>
                  </a:rPr>
                  <a:t>The text data is very sparse and the variance values will be small and close to each other.</a:t>
                </a:r>
                <a:endParaRPr lang="en-GB" sz="2400" dirty="0">
                  <a:latin typeface="Calibri" charset="0"/>
                  <a:ea typeface="Calibri" charset="0"/>
                  <a:cs typeface="Calibri" charset="0"/>
                </a:endParaRPr>
              </a:p>
              <a:p>
                <a:pPr lvl="1"/>
                <a:endParaRPr lang="en-GB" sz="2400" dirty="0" smtClean="0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</mc:Choice>
        <mc:Fallback xmlns="">
          <p:sp>
            <p:nvSpPr>
              <p:cNvPr id="4" name="Inhaltsplatzhalt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273" t="-12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96870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400" dirty="0" smtClean="0"/>
              <a:t>Feature Selection - Mutual Information</a:t>
            </a:r>
            <a:endParaRPr lang="en-GB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Inhaltsplatzhalter 3"/>
              <p:cNvSpPr>
                <a:spLocks noGrp="1"/>
              </p:cNvSpPr>
              <p:nvPr>
                <p:ph idx="1"/>
              </p:nvPr>
            </p:nvSpPr>
            <p:spPr>
              <a:xfrm>
                <a:off x="611188" y="1219200"/>
                <a:ext cx="8380412" cy="4802188"/>
              </a:xfrm>
            </p:spPr>
            <p:txBody>
              <a:bodyPr/>
              <a:lstStyle/>
              <a:p>
                <a:r>
                  <a:rPr lang="en-GB" dirty="0" smtClean="0">
                    <a:solidFill>
                      <a:srgbClr val="FF0000"/>
                    </a:solidFill>
                    <a:latin typeface="Calibri" charset="0"/>
                    <a:ea typeface="Calibri" charset="0"/>
                    <a:cs typeface="Calibri" charset="0"/>
                  </a:rPr>
                  <a:t>Supervised</a:t>
                </a:r>
                <a:r>
                  <a:rPr lang="en-GB" dirty="0">
                    <a:latin typeface="Calibri" charset="0"/>
                    <a:ea typeface="Calibri" charset="0"/>
                    <a:cs typeface="Calibri" charset="0"/>
                  </a:rPr>
                  <a:t> feature selection: considers labels</a:t>
                </a:r>
              </a:p>
              <a:p>
                <a:r>
                  <a:rPr lang="en-GB" dirty="0" smtClean="0">
                    <a:solidFill>
                      <a:srgbClr val="FF0000"/>
                    </a:solidFill>
                    <a:latin typeface="Calibri" charset="0"/>
                    <a:ea typeface="Calibri" charset="0"/>
                    <a:cs typeface="Calibri" charset="0"/>
                  </a:rPr>
                  <a:t>Mutual Information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sz="2000" b="0" i="1" smtClean="0">
                          <a:latin typeface="Cambria Math" charset="0"/>
                          <a:ea typeface="Calibri" charset="0"/>
                          <a:cs typeface="Calibri" charset="0"/>
                        </a:rPr>
                        <m:t>𝑀𝐼</m:t>
                      </m:r>
                      <m:d>
                        <m:dPr>
                          <m:ctrlPr>
                            <a:rPr lang="en-GB" sz="2000" b="0" i="1" smtClean="0">
                              <a:latin typeface="Cambria Math" charset="0"/>
                              <a:ea typeface="Calibri" charset="0"/>
                              <a:cs typeface="Calibri" charset="0"/>
                            </a:rPr>
                          </m:ctrlPr>
                        </m:dPr>
                        <m:e>
                          <m:r>
                            <a:rPr lang="en-GB" sz="2000" b="0" i="1" smtClean="0">
                              <a:latin typeface="Cambria Math" charset="0"/>
                              <a:ea typeface="Calibri" charset="0"/>
                              <a:cs typeface="Calibri" charset="0"/>
                            </a:rPr>
                            <m:t>𝑡</m:t>
                          </m:r>
                          <m:r>
                            <a:rPr lang="en-GB" sz="2000" b="0" i="1" smtClean="0">
                              <a:latin typeface="Cambria Math" charset="0"/>
                              <a:ea typeface="Calibri" charset="0"/>
                              <a:cs typeface="Calibri" charset="0"/>
                            </a:rPr>
                            <m:t>,</m:t>
                          </m:r>
                          <m:r>
                            <a:rPr lang="en-GB" sz="2000" b="0" i="1" smtClean="0">
                              <a:latin typeface="Cambria Math" charset="0"/>
                              <a:ea typeface="Calibri" charset="0"/>
                              <a:cs typeface="Calibri" charset="0"/>
                            </a:rPr>
                            <m:t>𝑐</m:t>
                          </m:r>
                        </m:e>
                      </m:d>
                      <m:r>
                        <a:rPr lang="en-GB" sz="2000" b="0" i="1" smtClean="0">
                          <a:latin typeface="Cambria Math" charset="0"/>
                          <a:ea typeface="Calibri" charset="0"/>
                          <a:cs typeface="Calibri" charset="0"/>
                        </a:rPr>
                        <m:t>=</m:t>
                      </m:r>
                      <m:func>
                        <m:funcPr>
                          <m:ctrlPr>
                            <a:rPr lang="de-AT" sz="2000" b="0" i="1" smtClean="0">
                              <a:latin typeface="Cambria Math" charset="0"/>
                              <a:ea typeface="Calibri" charset="0"/>
                              <a:cs typeface="Calibri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de-AT" sz="2000" b="0" i="0" smtClean="0">
                              <a:latin typeface="Cambria Math" charset="0"/>
                              <a:ea typeface="Calibri" charset="0"/>
                              <a:cs typeface="Calibri" charset="0"/>
                            </a:rPr>
                            <m:t>log</m:t>
                          </m:r>
                        </m:fName>
                        <m:e>
                          <m:f>
                            <m:fPr>
                              <m:ctrlPr>
                                <a:rPr lang="bg-BG" sz="2000" b="0" i="1" smtClean="0">
                                  <a:latin typeface="Cambria Math" charset="0"/>
                                  <a:ea typeface="Calibri" charset="0"/>
                                  <a:cs typeface="Calibri" charset="0"/>
                                </a:rPr>
                              </m:ctrlPr>
                            </m:fPr>
                            <m:num>
                              <m:r>
                                <a:rPr lang="de-AT" sz="2000" b="0" i="0" smtClean="0">
                                  <a:latin typeface="Cambria Math" charset="0"/>
                                  <a:ea typeface="Calibri" charset="0"/>
                                  <a:cs typeface="Calibri" charset="0"/>
                                </a:rPr>
                                <m:t> </m:t>
                              </m:r>
                              <m:r>
                                <a:rPr lang="de-AT" sz="2000" b="0" i="1" smtClean="0">
                                  <a:latin typeface="Cambria Math" charset="0"/>
                                  <a:ea typeface="Calibri" charset="0"/>
                                  <a:cs typeface="Calibri" charset="0"/>
                                </a:rPr>
                                <m:t>𝑃</m:t>
                              </m:r>
                              <m:r>
                                <a:rPr lang="de-AT" sz="2000" b="0" i="1" smtClean="0">
                                  <a:latin typeface="Cambria Math" charset="0"/>
                                  <a:ea typeface="Calibri" charset="0"/>
                                  <a:cs typeface="Calibri" charset="0"/>
                                </a:rPr>
                                <m:t>(</m:t>
                              </m:r>
                              <m:r>
                                <a:rPr lang="de-AT" sz="2000" b="0" i="1" smtClean="0">
                                  <a:latin typeface="Cambria Math" charset="0"/>
                                  <a:ea typeface="Calibri" charset="0"/>
                                  <a:cs typeface="Calibri" charset="0"/>
                                </a:rPr>
                                <m:t>𝑐</m:t>
                              </m:r>
                              <m:r>
                                <a:rPr lang="de-AT" sz="2000" b="0" i="1" smtClean="0">
                                  <a:latin typeface="Cambria Math" charset="0"/>
                                  <a:ea typeface="Calibri" charset="0"/>
                                  <a:cs typeface="Calibri" charset="0"/>
                                </a:rPr>
                                <m:t>,</m:t>
                              </m:r>
                              <m:r>
                                <a:rPr lang="de-AT" sz="2000" b="0" i="1" smtClean="0">
                                  <a:latin typeface="Cambria Math" charset="0"/>
                                  <a:ea typeface="Calibri" charset="0"/>
                                  <a:cs typeface="Calibri" charset="0"/>
                                </a:rPr>
                                <m:t>𝑡</m:t>
                              </m:r>
                              <m:r>
                                <a:rPr lang="de-AT" sz="2000" b="0" i="1" smtClean="0">
                                  <a:latin typeface="Cambria Math" charset="0"/>
                                  <a:ea typeface="Calibri" charset="0"/>
                                  <a:cs typeface="Calibri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de-AT" sz="2000" i="1">
                                  <a:latin typeface="Cambria Math" charset="0"/>
                                  <a:ea typeface="Calibri" charset="0"/>
                                  <a:cs typeface="Calibri" charset="0"/>
                                </a:rPr>
                                <m:t>𝑃</m:t>
                              </m:r>
                              <m:r>
                                <a:rPr lang="de-AT" sz="2000" i="1">
                                  <a:latin typeface="Cambria Math" charset="0"/>
                                  <a:ea typeface="Calibri" charset="0"/>
                                  <a:cs typeface="Calibri" charset="0"/>
                                </a:rPr>
                                <m:t>(</m:t>
                              </m:r>
                              <m:r>
                                <a:rPr lang="de-AT" sz="2000" i="1">
                                  <a:latin typeface="Cambria Math" charset="0"/>
                                  <a:ea typeface="Calibri" charset="0"/>
                                  <a:cs typeface="Calibri" charset="0"/>
                                </a:rPr>
                                <m:t>𝑐</m:t>
                              </m:r>
                              <m:r>
                                <a:rPr lang="de-AT" sz="2000" i="1">
                                  <a:latin typeface="Cambria Math" charset="0"/>
                                  <a:ea typeface="Calibri" charset="0"/>
                                  <a:cs typeface="Calibri" charset="0"/>
                                </a:rPr>
                                <m:t>)</m:t>
                              </m:r>
                              <m:r>
                                <a:rPr lang="de-AT" sz="2000" i="1">
                                  <a:latin typeface="Cambria Math" charset="0"/>
                                  <a:ea typeface="Calibri" charset="0"/>
                                  <a:cs typeface="Calibri" charset="0"/>
                                </a:rPr>
                                <m:t>𝑃</m:t>
                              </m:r>
                              <m:r>
                                <a:rPr lang="de-AT" sz="2000" i="1">
                                  <a:latin typeface="Cambria Math" charset="0"/>
                                  <a:ea typeface="Calibri" charset="0"/>
                                  <a:cs typeface="Calibri" charset="0"/>
                                </a:rPr>
                                <m:t>(</m:t>
                              </m:r>
                              <m:r>
                                <a:rPr lang="de-AT" sz="2000" i="1">
                                  <a:latin typeface="Cambria Math" charset="0"/>
                                  <a:ea typeface="Calibri" charset="0"/>
                                  <a:cs typeface="Calibri" charset="0"/>
                                </a:rPr>
                                <m:t>𝑡</m:t>
                              </m:r>
                              <m:r>
                                <a:rPr lang="de-AT" sz="2000" i="1">
                                  <a:latin typeface="Cambria Math" charset="0"/>
                                  <a:ea typeface="Calibri" charset="0"/>
                                  <a:cs typeface="Calibri" charset="0"/>
                                </a:rPr>
                                <m:t>)</m:t>
                              </m:r>
                            </m:den>
                          </m:f>
                          <m:r>
                            <a:rPr lang="de-AT" sz="2000" b="0" i="1" smtClean="0">
                              <a:latin typeface="Cambria Math" charset="0"/>
                              <a:ea typeface="Calibri" charset="0"/>
                              <a:cs typeface="Calibri" charset="0"/>
                            </a:rPr>
                            <m:t>=</m:t>
                          </m:r>
                        </m:e>
                      </m:func>
                      <m:r>
                        <a:rPr lang="en-GB" sz="2000" b="0" i="1" smtClean="0">
                          <a:latin typeface="Cambria Math" charset="0"/>
                          <a:ea typeface="Calibri" charset="0"/>
                          <a:cs typeface="Calibri" charset="0"/>
                        </a:rPr>
                        <m:t>𝑙𝑜𝑔</m:t>
                      </m:r>
                      <m:f>
                        <m:fPr>
                          <m:ctrlPr>
                            <a:rPr lang="en-GB" sz="2000" b="0" i="1" smtClean="0">
                              <a:latin typeface="Cambria Math" charset="0"/>
                              <a:ea typeface="Calibri" charset="0"/>
                              <a:cs typeface="Calibri" charset="0"/>
                            </a:rPr>
                          </m:ctrlPr>
                        </m:fPr>
                        <m:num>
                          <m:r>
                            <a:rPr lang="en-GB" sz="2000" b="0" i="1" smtClean="0">
                              <a:latin typeface="Cambria Math" charset="0"/>
                              <a:ea typeface="Calibri" charset="0"/>
                              <a:cs typeface="Calibri" charset="0"/>
                            </a:rPr>
                            <m:t>𝑃</m:t>
                          </m:r>
                          <m:r>
                            <a:rPr lang="en-GB" sz="2000" b="0" i="1" smtClean="0">
                              <a:latin typeface="Cambria Math" charset="0"/>
                              <a:ea typeface="Calibri" charset="0"/>
                              <a:cs typeface="Calibri" charset="0"/>
                            </a:rPr>
                            <m:t>(</m:t>
                          </m:r>
                          <m:r>
                            <a:rPr lang="en-GB" sz="2000" b="0" i="1" smtClean="0">
                              <a:latin typeface="Cambria Math" charset="0"/>
                              <a:ea typeface="Calibri" charset="0"/>
                              <a:cs typeface="Calibri" charset="0"/>
                            </a:rPr>
                            <m:t>𝑐</m:t>
                          </m:r>
                          <m:r>
                            <a:rPr lang="en-GB" sz="2000" b="0" i="1" smtClean="0">
                              <a:latin typeface="Cambria Math" charset="0"/>
                              <a:ea typeface="Calibri" charset="0"/>
                              <a:cs typeface="Calibri" charset="0"/>
                            </a:rPr>
                            <m:t>|</m:t>
                          </m:r>
                          <m:r>
                            <a:rPr lang="en-GB" sz="2000" b="0" i="1" smtClean="0">
                              <a:latin typeface="Cambria Math" charset="0"/>
                              <a:ea typeface="Calibri" charset="0"/>
                              <a:cs typeface="Calibri" charset="0"/>
                            </a:rPr>
                            <m:t>𝑡</m:t>
                          </m:r>
                          <m:r>
                            <a:rPr lang="en-GB" sz="2000" b="0" i="1" smtClean="0">
                              <a:latin typeface="Cambria Math" charset="0"/>
                              <a:ea typeface="Calibri" charset="0"/>
                              <a:cs typeface="Calibri" charset="0"/>
                            </a:rPr>
                            <m:t>)</m:t>
                          </m:r>
                        </m:num>
                        <m:den>
                          <m:r>
                            <a:rPr lang="en-GB" sz="2000" b="0" i="1" smtClean="0">
                              <a:latin typeface="Cambria Math" charset="0"/>
                              <a:ea typeface="Calibri" charset="0"/>
                              <a:cs typeface="Calibri" charset="0"/>
                            </a:rPr>
                            <m:t>𝑃</m:t>
                          </m:r>
                          <m:r>
                            <a:rPr lang="en-GB" sz="2000" b="0" i="1" smtClean="0">
                              <a:latin typeface="Cambria Math" charset="0"/>
                              <a:ea typeface="Calibri" charset="0"/>
                              <a:cs typeface="Calibri" charset="0"/>
                            </a:rPr>
                            <m:t>(</m:t>
                          </m:r>
                          <m:r>
                            <a:rPr lang="en-GB" sz="2000" b="0" i="1" smtClean="0">
                              <a:latin typeface="Cambria Math" charset="0"/>
                              <a:ea typeface="Calibri" charset="0"/>
                              <a:cs typeface="Calibri" charset="0"/>
                            </a:rPr>
                            <m:t>𝑐</m:t>
                          </m:r>
                          <m:r>
                            <a:rPr lang="en-GB" sz="2000" b="0" i="1" smtClean="0">
                              <a:latin typeface="Cambria Math" charset="0"/>
                              <a:ea typeface="Calibri" charset="0"/>
                              <a:cs typeface="Calibri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GB" dirty="0" smtClean="0">
                  <a:latin typeface="Calibri" charset="0"/>
                  <a:ea typeface="Calibri" charset="0"/>
                  <a:cs typeface="Calibri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GB" sz="2000" i="1">
                        <a:latin typeface="Cambria Math" charset="0"/>
                        <a:ea typeface="Calibri" charset="0"/>
                        <a:cs typeface="Calibri" charset="0"/>
                      </a:rPr>
                      <m:t>𝑃</m:t>
                    </m:r>
                    <m:r>
                      <a:rPr lang="en-GB" sz="2000" i="1">
                        <a:latin typeface="Cambria Math" charset="0"/>
                        <a:ea typeface="Calibri" charset="0"/>
                        <a:cs typeface="Calibri" charset="0"/>
                      </a:rPr>
                      <m:t>(</m:t>
                    </m:r>
                    <m:r>
                      <a:rPr lang="en-GB" sz="2000" b="0" i="1" smtClean="0">
                        <a:latin typeface="Cambria Math" charset="0"/>
                        <a:ea typeface="Calibri" charset="0"/>
                        <a:cs typeface="Calibri" charset="0"/>
                      </a:rPr>
                      <m:t>𝑐</m:t>
                    </m:r>
                    <m:r>
                      <a:rPr lang="en-GB" sz="2000" b="0" i="1" smtClean="0">
                        <a:latin typeface="Cambria Math" charset="0"/>
                        <a:ea typeface="Calibri" charset="0"/>
                        <a:cs typeface="Calibri" charset="0"/>
                      </a:rPr>
                      <m:t>|</m:t>
                    </m:r>
                    <m:r>
                      <a:rPr lang="en-GB" sz="2000" i="1">
                        <a:latin typeface="Cambria Math" charset="0"/>
                        <a:ea typeface="Calibri" charset="0"/>
                        <a:cs typeface="Calibri" charset="0"/>
                      </a:rPr>
                      <m:t>𝑡</m:t>
                    </m:r>
                    <m:r>
                      <a:rPr lang="en-GB" sz="2000" i="1">
                        <a:latin typeface="Cambria Math" charset="0"/>
                        <a:ea typeface="Calibri" charset="0"/>
                        <a:cs typeface="Calibri" charset="0"/>
                      </a:rPr>
                      <m:t>)</m:t>
                    </m:r>
                  </m:oMath>
                </a14:m>
                <a:r>
                  <a:rPr lang="en-GB" dirty="0" smtClean="0">
                    <a:latin typeface="Calibri" charset="0"/>
                    <a:ea typeface="Calibri" charset="0"/>
                    <a:cs typeface="Calibri" charset="0"/>
                  </a:rPr>
                  <a:t> </a:t>
                </a:r>
                <a:r>
                  <a:rPr lang="en-GB" sz="2000" dirty="0" smtClean="0">
                    <a:latin typeface="Calibri" charset="0"/>
                    <a:ea typeface="Calibri" charset="0"/>
                    <a:cs typeface="Calibri" charset="0"/>
                  </a:rPr>
                  <a:t>probability </a:t>
                </a:r>
                <a:r>
                  <a:rPr lang="en-GB" sz="2000" dirty="0">
                    <a:latin typeface="Calibri" charset="0"/>
                    <a:ea typeface="Calibri" charset="0"/>
                    <a:cs typeface="Calibri" charset="0"/>
                  </a:rPr>
                  <a:t>of </a:t>
                </a:r>
                <a:r>
                  <a:rPr lang="en-GB" sz="2000" dirty="0" smtClean="0">
                    <a:latin typeface="Calibri" charset="0"/>
                    <a:ea typeface="Calibri" charset="0"/>
                    <a:cs typeface="Calibri" charset="0"/>
                  </a:rPr>
                  <a:t>label (class)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charset="0"/>
                        <a:ea typeface="Calibri" charset="0"/>
                        <a:cs typeface="Calibri" charset="0"/>
                      </a:rPr>
                      <m:t>𝑐</m:t>
                    </m:r>
                  </m:oMath>
                </a14:m>
                <a:r>
                  <a:rPr lang="en-GB" sz="2000" dirty="0" smtClean="0">
                    <a:latin typeface="Calibri" charset="0"/>
                    <a:ea typeface="Calibri" charset="0"/>
                    <a:cs typeface="Calibri" charset="0"/>
                  </a:rPr>
                  <a:t>, </a:t>
                </a:r>
                <a:r>
                  <a:rPr lang="en-GB" sz="2000" dirty="0">
                    <a:latin typeface="Calibri" charset="0"/>
                    <a:ea typeface="Calibri" charset="0"/>
                    <a:cs typeface="Calibri" charset="0"/>
                  </a:rPr>
                  <a:t>given </a:t>
                </a:r>
                <a:r>
                  <a:rPr lang="en-GB" sz="2000" dirty="0" smtClean="0">
                    <a:latin typeface="Calibri" charset="0"/>
                    <a:ea typeface="Calibri" charset="0"/>
                    <a:cs typeface="Calibri" charset="0"/>
                  </a:rPr>
                  <a:t>documents contain term </a:t>
                </a:r>
                <a14:m>
                  <m:oMath xmlns:m="http://schemas.openxmlformats.org/officeDocument/2006/math">
                    <m:r>
                      <a:rPr lang="en-GB" sz="2000" i="1">
                        <a:latin typeface="Cambria Math" charset="0"/>
                        <a:ea typeface="Calibri" charset="0"/>
                        <a:cs typeface="Calibri" charset="0"/>
                      </a:rPr>
                      <m:t>𝑡</m:t>
                    </m:r>
                  </m:oMath>
                </a14:m>
                <a:r>
                  <a:rPr lang="en-GB" sz="2000" dirty="0" smtClean="0">
                    <a:latin typeface="Calibri" charset="0"/>
                    <a:ea typeface="Calibri" charset="0"/>
                    <a:cs typeface="Calibri" charset="0"/>
                  </a:rPr>
                  <a:t> </a:t>
                </a:r>
                <a:endParaRPr lang="en-GB" sz="2000" dirty="0">
                  <a:latin typeface="Calibri" charset="0"/>
                  <a:ea typeface="Calibri" charset="0"/>
                  <a:cs typeface="Calibri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GB" sz="2000" i="1">
                        <a:latin typeface="Cambria Math" charset="0"/>
                        <a:ea typeface="Calibri" charset="0"/>
                        <a:cs typeface="Calibri" charset="0"/>
                      </a:rPr>
                      <m:t>𝑃</m:t>
                    </m:r>
                    <m:r>
                      <a:rPr lang="en-GB" sz="2000" i="1">
                        <a:latin typeface="Cambria Math" charset="0"/>
                        <a:ea typeface="Calibri" charset="0"/>
                        <a:cs typeface="Calibri" charset="0"/>
                      </a:rPr>
                      <m:t>(</m:t>
                    </m:r>
                    <m:r>
                      <a:rPr lang="en-GB" sz="2000" i="1">
                        <a:latin typeface="Cambria Math" charset="0"/>
                        <a:ea typeface="Calibri" charset="0"/>
                        <a:cs typeface="Calibri" charset="0"/>
                      </a:rPr>
                      <m:t>𝑐</m:t>
                    </m:r>
                    <m:r>
                      <a:rPr lang="en-GB" sz="2000" i="1">
                        <a:latin typeface="Cambria Math" charset="0"/>
                        <a:ea typeface="Calibri" charset="0"/>
                        <a:cs typeface="Calibri" charset="0"/>
                      </a:rPr>
                      <m:t>)</m:t>
                    </m:r>
                  </m:oMath>
                </a14:m>
                <a:r>
                  <a:rPr lang="en-GB" sz="2000" dirty="0">
                    <a:latin typeface="Calibri" charset="0"/>
                    <a:ea typeface="Calibri" charset="0"/>
                    <a:cs typeface="Calibri" charset="0"/>
                  </a:rPr>
                  <a:t> probability of label </a:t>
                </a:r>
                <a:r>
                  <a:rPr lang="en-GB" sz="2000" dirty="0" smtClean="0">
                    <a:latin typeface="Calibri" charset="0"/>
                    <a:ea typeface="Calibri" charset="0"/>
                    <a:cs typeface="Calibri" charset="0"/>
                  </a:rPr>
                  <a:t>(class) </a:t>
                </a:r>
                <a14:m>
                  <m:oMath xmlns:m="http://schemas.openxmlformats.org/officeDocument/2006/math">
                    <m:r>
                      <a:rPr lang="en-GB" sz="2000" i="1">
                        <a:latin typeface="Cambria Math" charset="0"/>
                        <a:ea typeface="Calibri" charset="0"/>
                        <a:cs typeface="Calibri" charset="0"/>
                      </a:rPr>
                      <m:t>𝑐</m:t>
                    </m:r>
                  </m:oMath>
                </a14:m>
                <a:endParaRPr lang="en-GB" sz="2000" dirty="0" smtClean="0">
                  <a:latin typeface="Calibri" charset="0"/>
                  <a:ea typeface="Calibri" charset="0"/>
                  <a:cs typeface="Calibri" charset="0"/>
                </a:endParaRPr>
              </a:p>
              <a:p>
                <a:pPr marL="0" indent="0">
                  <a:buNone/>
                </a:pPr>
                <a:endParaRPr lang="en-GB" sz="2000" dirty="0" smtClean="0">
                  <a:latin typeface="Calibri" charset="0"/>
                  <a:ea typeface="Calibri" charset="0"/>
                  <a:cs typeface="Calibri" charset="0"/>
                </a:endParaRPr>
              </a:p>
              <a:p>
                <a:r>
                  <a:rPr lang="en-GB" dirty="0" smtClean="0">
                    <a:latin typeface="Calibri" charset="0"/>
                    <a:ea typeface="Calibri" charset="0"/>
                    <a:cs typeface="Calibri" charset="0"/>
                  </a:rPr>
                  <a:t>Term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charset="0"/>
                        <a:ea typeface="Calibri" charset="0"/>
                        <a:cs typeface="Calibri" charset="0"/>
                      </a:rPr>
                      <m:t>𝑡</m:t>
                    </m:r>
                    <m:r>
                      <a:rPr lang="en-GB" i="1">
                        <a:latin typeface="Cambria Math" charset="0"/>
                        <a:ea typeface="Calibri" charset="0"/>
                        <a:cs typeface="Calibri" charset="0"/>
                      </a:rPr>
                      <m:t> </m:t>
                    </m:r>
                  </m:oMath>
                </a14:m>
                <a:r>
                  <a:rPr lang="en-GB" dirty="0" smtClean="0">
                    <a:latin typeface="Calibri" charset="0"/>
                    <a:ea typeface="Calibri" charset="0"/>
                    <a:cs typeface="Calibri" charset="0"/>
                  </a:rPr>
                  <a:t>has mutual information with class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charset="0"/>
                        <a:ea typeface="Calibri" charset="0"/>
                        <a:cs typeface="Calibri" charset="0"/>
                      </a:rPr>
                      <m:t>𝑐</m:t>
                    </m:r>
                  </m:oMath>
                </a14:m>
                <a:r>
                  <a:rPr lang="en-GB" dirty="0" smtClean="0">
                    <a:latin typeface="Calibri" charset="0"/>
                    <a:ea typeface="Calibri" charset="0"/>
                    <a:cs typeface="Calibri" charset="0"/>
                  </a:rPr>
                  <a:t>, </a:t>
                </a:r>
                <a:r>
                  <a:rPr lang="en-GB" dirty="0">
                    <a:latin typeface="Calibri" charset="0"/>
                    <a:ea typeface="Calibri" charset="0"/>
                    <a:cs typeface="Calibri" charset="0"/>
                  </a:rPr>
                  <a:t>when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charset="0"/>
                        <a:ea typeface="Calibri" charset="0"/>
                        <a:cs typeface="Calibri" charset="0"/>
                      </a:rPr>
                      <m:t>𝑀𝐼</m:t>
                    </m:r>
                    <m:d>
                      <m:dPr>
                        <m:ctrlPr>
                          <a:rPr lang="en-GB" i="1">
                            <a:latin typeface="Cambria Math" charset="0"/>
                            <a:ea typeface="Calibri" charset="0"/>
                            <a:cs typeface="Calibri" charset="0"/>
                          </a:rPr>
                        </m:ctrlPr>
                      </m:dPr>
                      <m:e>
                        <m:r>
                          <a:rPr lang="en-GB" i="1">
                            <a:latin typeface="Cambria Math" charset="0"/>
                            <a:ea typeface="Calibri" charset="0"/>
                            <a:cs typeface="Calibri" charset="0"/>
                          </a:rPr>
                          <m:t>𝑡</m:t>
                        </m:r>
                        <m:r>
                          <a:rPr lang="en-GB" i="1">
                            <a:latin typeface="Cambria Math" charset="0"/>
                            <a:ea typeface="Calibri" charset="0"/>
                            <a:cs typeface="Calibri" charset="0"/>
                          </a:rPr>
                          <m:t>,</m:t>
                        </m:r>
                        <m:r>
                          <a:rPr lang="en-GB" i="1">
                            <a:latin typeface="Cambria Math" charset="0"/>
                            <a:ea typeface="Calibri" charset="0"/>
                            <a:cs typeface="Calibri" charset="0"/>
                          </a:rPr>
                          <m:t>𝑐</m:t>
                        </m:r>
                      </m:e>
                    </m:d>
                    <m:r>
                      <a:rPr lang="de-AT" b="0" i="1" smtClean="0">
                        <a:latin typeface="Cambria Math" charset="0"/>
                        <a:ea typeface="Calibri" charset="0"/>
                        <a:cs typeface="Calibri" charset="0"/>
                      </a:rPr>
                      <m:t>&gt;0</m:t>
                    </m:r>
                  </m:oMath>
                </a14:m>
                <a:endParaRPr lang="en-GB" sz="2800" dirty="0" smtClean="0">
                  <a:latin typeface="Calibri" charset="0"/>
                  <a:ea typeface="Calibri" charset="0"/>
                  <a:cs typeface="Calibri" charset="0"/>
                </a:endParaRPr>
              </a:p>
              <a:p>
                <a:r>
                  <a:rPr lang="en-GB" dirty="0" smtClean="0">
                    <a:latin typeface="Calibri" charset="0"/>
                    <a:ea typeface="Calibri" charset="0"/>
                    <a:cs typeface="Calibri" charset="0"/>
                  </a:rPr>
                  <a:t>To </a:t>
                </a:r>
                <a:r>
                  <a:rPr lang="en-GB" dirty="0">
                    <a:latin typeface="Calibri" charset="0"/>
                    <a:ea typeface="Calibri" charset="0"/>
                    <a:cs typeface="Calibri" charset="0"/>
                  </a:rPr>
                  <a:t>measure </a:t>
                </a:r>
                <a:r>
                  <a:rPr lang="en-GB" dirty="0" smtClean="0">
                    <a:latin typeface="Calibri" charset="0"/>
                    <a:ea typeface="Calibri" charset="0"/>
                    <a:cs typeface="Calibri" charset="0"/>
                  </a:rPr>
                  <a:t>if a </a:t>
                </a:r>
                <a:r>
                  <a:rPr lang="en-GB" dirty="0">
                    <a:latin typeface="Calibri" charset="0"/>
                    <a:ea typeface="Calibri" charset="0"/>
                    <a:cs typeface="Calibri" charset="0"/>
                  </a:rPr>
                  <a:t>term </a:t>
                </a:r>
                <a:r>
                  <a:rPr lang="en-GB" dirty="0" smtClean="0">
                    <a:latin typeface="Calibri" charset="0"/>
                    <a:ea typeface="Calibri" charset="0"/>
                    <a:cs typeface="Calibri" charset="0"/>
                  </a:rPr>
                  <a:t>(feature) is in general informative, we use either max or mean over the labels (classes):</a:t>
                </a:r>
                <a:endParaRPr lang="en-GB" dirty="0">
                  <a:latin typeface="Calibri" charset="0"/>
                  <a:ea typeface="Calibri" charset="0"/>
                  <a:cs typeface="Calibri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sz="2000" i="1">
                          <a:latin typeface="Cambria Math" charset="0"/>
                          <a:ea typeface="Calibri" charset="0"/>
                          <a:cs typeface="Calibri" charset="0"/>
                        </a:rPr>
                        <m:t>𝑀</m:t>
                      </m:r>
                      <m:sSub>
                        <m:sSubPr>
                          <m:ctrlPr>
                            <a:rPr lang="de-AT" sz="2000" b="0" i="1" smtClean="0">
                              <a:latin typeface="Cambria Math" charset="0"/>
                              <a:ea typeface="Calibri" charset="0"/>
                              <a:cs typeface="Calibri" charset="0"/>
                            </a:rPr>
                          </m:ctrlPr>
                        </m:sSubPr>
                        <m:e>
                          <m:r>
                            <a:rPr lang="en-GB" sz="2000" i="1">
                              <a:latin typeface="Cambria Math" charset="0"/>
                              <a:ea typeface="Calibri" charset="0"/>
                              <a:cs typeface="Calibri" charset="0"/>
                            </a:rPr>
                            <m:t>𝐼</m:t>
                          </m:r>
                        </m:e>
                        <m:sub>
                          <m:r>
                            <a:rPr lang="de-AT" sz="2000" b="0" i="1" smtClean="0">
                              <a:latin typeface="Cambria Math" charset="0"/>
                              <a:ea typeface="Calibri" charset="0"/>
                              <a:cs typeface="Calibri" charset="0"/>
                            </a:rPr>
                            <m:t>𝑚𝑎𝑥</m:t>
                          </m:r>
                        </m:sub>
                      </m:sSub>
                      <m:d>
                        <m:dPr>
                          <m:ctrlPr>
                            <a:rPr lang="en-GB" sz="2000" i="1">
                              <a:latin typeface="Cambria Math" charset="0"/>
                              <a:ea typeface="Calibri" charset="0"/>
                              <a:cs typeface="Calibri" charset="0"/>
                            </a:rPr>
                          </m:ctrlPr>
                        </m:dPr>
                        <m:e>
                          <m:r>
                            <a:rPr lang="en-GB" sz="2000" i="1">
                              <a:latin typeface="Cambria Math" charset="0"/>
                              <a:ea typeface="Calibri" charset="0"/>
                              <a:cs typeface="Calibri" charset="0"/>
                            </a:rPr>
                            <m:t>𝑡</m:t>
                          </m:r>
                        </m:e>
                      </m:d>
                      <m:r>
                        <a:rPr lang="de-AT" sz="2000" b="0" i="1" smtClean="0">
                          <a:latin typeface="Cambria Math" charset="0"/>
                          <a:ea typeface="Calibri" charset="0"/>
                          <a:cs typeface="Calibri" charset="0"/>
                        </a:rPr>
                        <m:t>=</m:t>
                      </m:r>
                      <m:func>
                        <m:funcPr>
                          <m:ctrlPr>
                            <a:rPr lang="de-AT" sz="2000" b="0" i="1" smtClean="0">
                              <a:latin typeface="Cambria Math" charset="0"/>
                              <a:ea typeface="Calibri" charset="0"/>
                              <a:cs typeface="Calibri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de-AT" sz="2000" b="0" i="1" smtClean="0">
                                  <a:latin typeface="Cambria Math" charset="0"/>
                                  <a:ea typeface="Calibri" charset="0"/>
                                  <a:cs typeface="Calibri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de-AT" sz="2000" b="0" i="0" smtClean="0">
                                  <a:latin typeface="Cambria Math" charset="0"/>
                                  <a:ea typeface="Calibri" charset="0"/>
                                  <a:cs typeface="Calibri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de-AT" sz="2000" b="0" i="1" smtClean="0">
                                  <a:latin typeface="Cambria Math" charset="0"/>
                                  <a:ea typeface="Calibri" charset="0"/>
                                  <a:cs typeface="Calibri" charset="0"/>
                                </a:rPr>
                                <m:t>𝑖</m:t>
                              </m:r>
                            </m:lim>
                          </m:limLow>
                        </m:fName>
                        <m:e>
                          <m:r>
                            <a:rPr lang="de-AT" sz="2000" b="0" i="1" smtClean="0">
                              <a:latin typeface="Cambria Math" charset="0"/>
                              <a:ea typeface="Calibri" charset="0"/>
                              <a:cs typeface="Calibri" charset="0"/>
                            </a:rPr>
                            <m:t>𝑀𝐼</m:t>
                          </m:r>
                          <m:r>
                            <a:rPr lang="de-AT" sz="2000" b="0" i="1" smtClean="0">
                              <a:latin typeface="Cambria Math" charset="0"/>
                              <a:ea typeface="Calibri" charset="0"/>
                              <a:cs typeface="Calibri" charset="0"/>
                            </a:rPr>
                            <m:t>(</m:t>
                          </m:r>
                          <m:r>
                            <a:rPr lang="de-AT" sz="2000" b="0" i="1" smtClean="0">
                              <a:latin typeface="Cambria Math" charset="0"/>
                              <a:ea typeface="Calibri" charset="0"/>
                              <a:cs typeface="Calibri" charset="0"/>
                            </a:rPr>
                            <m:t>𝑡</m:t>
                          </m:r>
                          <m:r>
                            <a:rPr lang="de-AT" sz="2000" b="0" i="1" smtClean="0">
                              <a:latin typeface="Cambria Math" charset="0"/>
                              <a:ea typeface="Calibri" charset="0"/>
                              <a:cs typeface="Calibri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de-AT" sz="2000" b="0" i="1" smtClean="0">
                                  <a:latin typeface="Cambria Math" charset="0"/>
                                  <a:ea typeface="Calibri" charset="0"/>
                                  <a:cs typeface="Calibri" charset="0"/>
                                </a:rPr>
                              </m:ctrlPr>
                            </m:sSubPr>
                            <m:e>
                              <m:r>
                                <a:rPr lang="de-AT" sz="2000" b="0" i="1" smtClean="0">
                                  <a:latin typeface="Cambria Math" charset="0"/>
                                  <a:ea typeface="Calibri" charset="0"/>
                                  <a:cs typeface="Calibri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de-AT" sz="2000" b="0" i="1" smtClean="0">
                                  <a:latin typeface="Cambria Math" charset="0"/>
                                  <a:ea typeface="Calibri" charset="0"/>
                                  <a:cs typeface="Calibri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de-AT" sz="2000" b="0" i="1" smtClean="0">
                              <a:latin typeface="Cambria Math" charset="0"/>
                              <a:ea typeface="Calibri" charset="0"/>
                              <a:cs typeface="Calibri" charset="0"/>
                            </a:rPr>
                            <m:t>)</m:t>
                          </m:r>
                        </m:e>
                      </m:func>
                      <m:r>
                        <a:rPr lang="de-AT" sz="2000" b="0" i="1" smtClean="0">
                          <a:latin typeface="Cambria Math" charset="0"/>
                          <a:ea typeface="Calibri" charset="0"/>
                          <a:cs typeface="Calibri" charset="0"/>
                        </a:rPr>
                        <m:t>                         </m:t>
                      </m:r>
                      <m:r>
                        <a:rPr lang="en-GB" sz="2000" i="1">
                          <a:latin typeface="Cambria Math" charset="0"/>
                          <a:ea typeface="Calibri" charset="0"/>
                          <a:cs typeface="Calibri" charset="0"/>
                        </a:rPr>
                        <m:t>𝑀</m:t>
                      </m:r>
                      <m:sSub>
                        <m:sSubPr>
                          <m:ctrlPr>
                            <a:rPr lang="de-AT" sz="2000" i="1">
                              <a:latin typeface="Cambria Math" charset="0"/>
                              <a:ea typeface="Calibri" charset="0"/>
                              <a:cs typeface="Calibri" charset="0"/>
                            </a:rPr>
                          </m:ctrlPr>
                        </m:sSubPr>
                        <m:e>
                          <m:r>
                            <a:rPr lang="en-GB" sz="2000" i="1">
                              <a:latin typeface="Cambria Math" charset="0"/>
                              <a:ea typeface="Calibri" charset="0"/>
                              <a:cs typeface="Calibri" charset="0"/>
                            </a:rPr>
                            <m:t>𝐼</m:t>
                          </m:r>
                        </m:e>
                        <m:sub>
                          <m:r>
                            <a:rPr lang="de-AT" sz="2000" b="0" i="1" smtClean="0">
                              <a:latin typeface="Cambria Math" charset="0"/>
                              <a:ea typeface="Calibri" charset="0"/>
                              <a:cs typeface="Calibri" charset="0"/>
                            </a:rPr>
                            <m:t>𝑚𝑒𝑎𝑛</m:t>
                          </m:r>
                        </m:sub>
                      </m:sSub>
                      <m:d>
                        <m:dPr>
                          <m:ctrlPr>
                            <a:rPr lang="en-GB" sz="2000" i="1">
                              <a:latin typeface="Cambria Math" charset="0"/>
                              <a:ea typeface="Calibri" charset="0"/>
                              <a:cs typeface="Calibri" charset="0"/>
                            </a:rPr>
                          </m:ctrlPr>
                        </m:dPr>
                        <m:e>
                          <m:r>
                            <a:rPr lang="en-GB" sz="2000" i="1">
                              <a:latin typeface="Cambria Math" charset="0"/>
                              <a:ea typeface="Calibri" charset="0"/>
                              <a:cs typeface="Calibri" charset="0"/>
                            </a:rPr>
                            <m:t>𝑡</m:t>
                          </m:r>
                        </m:e>
                      </m:d>
                      <m:r>
                        <a:rPr lang="de-AT" sz="2000" i="1">
                          <a:latin typeface="Cambria Math" charset="0"/>
                          <a:ea typeface="Calibri" charset="0"/>
                          <a:cs typeface="Calibri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is-IS" sz="2000" i="1">
                              <a:latin typeface="Cambria Math" charset="0"/>
                              <a:ea typeface="Calibri" charset="0"/>
                              <a:cs typeface="Calibri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AT" sz="2000" i="1">
                              <a:latin typeface="Cambria Math" charset="0"/>
                              <a:ea typeface="Calibri" charset="0"/>
                              <a:cs typeface="Calibri" charset="0"/>
                            </a:rPr>
                            <m:t>𝑖</m:t>
                          </m:r>
                          <m:r>
                            <a:rPr lang="de-AT" sz="2000" i="1">
                              <a:latin typeface="Cambria Math" charset="0"/>
                              <a:ea typeface="Calibri" charset="0"/>
                              <a:cs typeface="Calibri" charset="0"/>
                            </a:rPr>
                            <m:t>=1</m:t>
                          </m:r>
                        </m:sub>
                        <m:sup>
                          <m:r>
                            <a:rPr lang="de-AT" sz="2000" i="1">
                              <a:latin typeface="Cambria Math" charset="0"/>
                              <a:ea typeface="Calibri" charset="0"/>
                              <a:cs typeface="Calibri" charset="0"/>
                            </a:rPr>
                            <m:t>𝑘</m:t>
                          </m:r>
                        </m:sup>
                        <m:e>
                          <m:r>
                            <a:rPr lang="de-AT" sz="2000" i="1">
                              <a:latin typeface="Cambria Math" charset="0"/>
                              <a:ea typeface="Calibri" charset="0"/>
                              <a:cs typeface="Calibri" charset="0"/>
                            </a:rPr>
                            <m:t>𝑃</m:t>
                          </m:r>
                          <m:r>
                            <a:rPr lang="de-AT" sz="2000" i="1">
                              <a:latin typeface="Cambria Math" charset="0"/>
                              <a:ea typeface="Calibri" charset="0"/>
                              <a:cs typeface="Calibri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AT" sz="2000" i="1">
                                  <a:latin typeface="Cambria Math" charset="0"/>
                                  <a:ea typeface="Calibri" charset="0"/>
                                  <a:cs typeface="Calibri" charset="0"/>
                                </a:rPr>
                              </m:ctrlPr>
                            </m:sSubPr>
                            <m:e>
                              <m:r>
                                <a:rPr lang="de-AT" sz="2000" i="1">
                                  <a:latin typeface="Cambria Math" charset="0"/>
                                  <a:ea typeface="Calibri" charset="0"/>
                                  <a:cs typeface="Calibri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de-AT" sz="2000" i="1">
                                  <a:latin typeface="Cambria Math" charset="0"/>
                                  <a:ea typeface="Calibri" charset="0"/>
                                  <a:cs typeface="Calibri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de-AT" sz="2000" i="1">
                              <a:latin typeface="Cambria Math" charset="0"/>
                              <a:ea typeface="Calibri" charset="0"/>
                              <a:cs typeface="Calibri" charset="0"/>
                            </a:rPr>
                            <m:t>)</m:t>
                          </m:r>
                          <m:r>
                            <a:rPr lang="de-AT" sz="2000" i="1">
                              <a:latin typeface="Cambria Math" charset="0"/>
                              <a:ea typeface="Calibri" charset="0"/>
                              <a:cs typeface="Calibri" charset="0"/>
                            </a:rPr>
                            <m:t>𝑀𝐼</m:t>
                          </m:r>
                          <m:r>
                            <a:rPr lang="de-AT" sz="2000" i="1">
                              <a:latin typeface="Cambria Math" charset="0"/>
                              <a:ea typeface="Calibri" charset="0"/>
                              <a:cs typeface="Calibri" charset="0"/>
                            </a:rPr>
                            <m:t>(</m:t>
                          </m:r>
                          <m:r>
                            <a:rPr lang="de-AT" sz="2000" i="1">
                              <a:latin typeface="Cambria Math" charset="0"/>
                              <a:ea typeface="Calibri" charset="0"/>
                              <a:cs typeface="Calibri" charset="0"/>
                            </a:rPr>
                            <m:t>𝑡</m:t>
                          </m:r>
                          <m:r>
                            <a:rPr lang="de-AT" sz="2000" i="1">
                              <a:latin typeface="Cambria Math" charset="0"/>
                              <a:ea typeface="Calibri" charset="0"/>
                              <a:cs typeface="Calibri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de-AT" sz="2000" i="1">
                                  <a:latin typeface="Cambria Math" charset="0"/>
                                  <a:ea typeface="Calibri" charset="0"/>
                                  <a:cs typeface="Calibri" charset="0"/>
                                </a:rPr>
                              </m:ctrlPr>
                            </m:sSubPr>
                            <m:e>
                              <m:r>
                                <a:rPr lang="de-AT" sz="2000" i="1">
                                  <a:latin typeface="Cambria Math" charset="0"/>
                                  <a:ea typeface="Calibri" charset="0"/>
                                  <a:cs typeface="Calibri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de-AT" sz="2000" i="1">
                                  <a:latin typeface="Cambria Math" charset="0"/>
                                  <a:ea typeface="Calibri" charset="0"/>
                                  <a:cs typeface="Calibri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de-AT" sz="2000" i="1">
                              <a:latin typeface="Cambria Math" charset="0"/>
                              <a:ea typeface="Calibri" charset="0"/>
                              <a:cs typeface="Calibri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GB" dirty="0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</mc:Choice>
        <mc:Fallback xmlns="">
          <p:sp>
            <p:nvSpPr>
              <p:cNvPr id="4" name="Inhaltsplatzhalt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1188" y="1219200"/>
                <a:ext cx="8380412" cy="4802188"/>
              </a:xfrm>
              <a:blipFill rotWithShape="0">
                <a:blip r:embed="rId2"/>
                <a:stretch>
                  <a:fillRect l="-945" t="-1015" r="-15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83276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400" dirty="0"/>
              <a:t>Feature Selection </a:t>
            </a:r>
            <a:r>
              <a:rPr lang="en-GB" sz="2400" dirty="0" smtClean="0"/>
              <a:t>– MI Example</a:t>
            </a:r>
            <a:endParaRPr lang="en-GB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6" name="Tabelle 1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72857244"/>
                  </p:ext>
                </p:extLst>
              </p:nvPr>
            </p:nvGraphicFramePr>
            <p:xfrm>
              <a:off x="457200" y="1066794"/>
              <a:ext cx="2915230" cy="3591560"/>
            </p:xfrm>
            <a:graphic>
              <a:graphicData uri="http://schemas.openxmlformats.org/drawingml/2006/table">
                <a:tbl>
                  <a:tblPr/>
                  <a:tblGrid>
                    <a:gridCol w="482475"/>
                    <a:gridCol w="516722"/>
                    <a:gridCol w="936690"/>
                    <a:gridCol w="979343"/>
                  </a:tblGrid>
                  <a:tr h="255101"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u="none" strike="noStrike" noProof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AT" sz="1600" b="1" i="1" u="none" strike="noStrike" noProof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charset="0"/>
                                      </a:rPr>
                                      <m:t>𝒕</m:t>
                                    </m:r>
                                  </m:e>
                                  <m:sub>
                                    <m:r>
                                      <a:rPr lang="de-AT" sz="1600" b="1" i="1" u="none" strike="noStrike" noProof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600" b="1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charset="0"/>
                          </a:endParaRPr>
                        </a:p>
                      </a:txBody>
                      <a:tcPr marL="12700" marR="12700" marT="1270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u="none" strike="noStrike" noProof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AT" sz="1600" b="1" i="1" u="none" strike="noStrike" noProof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charset="0"/>
                                      </a:rPr>
                                      <m:t>𝒕</m:t>
                                    </m:r>
                                  </m:e>
                                  <m:sub>
                                    <m:r>
                                      <a:rPr lang="de-AT" sz="1600" b="1" i="1" u="none" strike="noStrike" noProof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600" b="1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charset="0"/>
                          </a:endParaRPr>
                        </a:p>
                      </a:txBody>
                      <a:tcPr marL="12700" marR="12700" marT="1270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u="none" strike="noStrike" noProof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AT" sz="1600" b="1" i="1" u="none" strike="noStrike" noProof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charset="0"/>
                                      </a:rPr>
                                      <m:t>𝒕</m:t>
                                    </m:r>
                                  </m:e>
                                  <m:sub>
                                    <m:r>
                                      <a:rPr lang="de-AT" sz="1600" b="1" i="1" u="none" strike="noStrike" noProof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600" b="1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charset="0"/>
                          </a:endParaRPr>
                        </a:p>
                      </a:txBody>
                      <a:tcPr marL="12700" marR="12700" marT="1270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GB" sz="1600" b="1" i="0" u="none" strike="noStrike" noProof="0" dirty="0" smtClean="0">
                              <a:solidFill>
                                <a:srgbClr val="000000"/>
                              </a:solidFill>
                              <a:effectLst/>
                              <a:latin typeface="Calibri" charset="0"/>
                            </a:rPr>
                            <a:t>Sentiment</a:t>
                          </a:r>
                          <a:endParaRPr lang="en-GB" sz="1600" b="1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charset="0"/>
                          </a:endParaRPr>
                        </a:p>
                      </a:txBody>
                      <a:tcPr marL="12700" marR="12700" marT="1270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55101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GB" sz="1600" b="0" i="0" u="none" strike="noStrike" noProof="0" dirty="0" smtClean="0">
                              <a:solidFill>
                                <a:srgbClr val="000000"/>
                              </a:solidFill>
                              <a:effectLst/>
                              <a:latin typeface="Calibri" charset="0"/>
                            </a:rPr>
                            <a:t>1</a:t>
                          </a:r>
                          <a:endParaRPr lang="en-GB" sz="16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charset="0"/>
                          </a:endParaRPr>
                        </a:p>
                      </a:txBody>
                      <a:tcPr marL="12700" marR="12700" marT="1270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GB" sz="1600" b="0" i="0" u="none" strike="noStrike" noProof="0" dirty="0" smtClean="0">
                              <a:solidFill>
                                <a:srgbClr val="000000"/>
                              </a:solidFill>
                              <a:effectLst/>
                              <a:latin typeface="Calibri" charset="0"/>
                            </a:rPr>
                            <a:t>0</a:t>
                          </a:r>
                          <a:endParaRPr lang="en-GB" sz="16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charset="0"/>
                          </a:endParaRPr>
                        </a:p>
                      </a:txBody>
                      <a:tcPr marL="12700" marR="12700" marT="1270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GB" sz="1600" b="0" i="0" u="none" strike="noStrike" noProof="0" dirty="0" smtClean="0">
                              <a:solidFill>
                                <a:srgbClr val="000000"/>
                              </a:solidFill>
                              <a:effectLst/>
                              <a:latin typeface="Calibri" charset="0"/>
                            </a:rPr>
                            <a:t>0</a:t>
                          </a:r>
                          <a:endParaRPr lang="en-GB" sz="16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charset="0"/>
                          </a:endParaRPr>
                        </a:p>
                      </a:txBody>
                      <a:tcPr marL="12700" marR="12700" marT="1270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GB" sz="1600" b="0" i="0" u="none" strike="noStrike" noProof="0" dirty="0" smtClean="0">
                              <a:solidFill>
                                <a:srgbClr val="000000"/>
                              </a:solidFill>
                              <a:effectLst/>
                              <a:latin typeface="Calibri" charset="0"/>
                            </a:rPr>
                            <a:t>-1</a:t>
                          </a:r>
                          <a:endParaRPr lang="en-GB" sz="16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charset="0"/>
                          </a:endParaRPr>
                        </a:p>
                      </a:txBody>
                      <a:tcPr marL="12700" marR="12700" marT="1270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>
                            <a:lumMod val="40000"/>
                            <a:lumOff val="60000"/>
                          </a:schemeClr>
                        </a:solidFill>
                      </a:tcPr>
                    </a:tc>
                  </a:tr>
                  <a:tr h="255101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GB" sz="1600" b="0" i="0" u="none" strike="noStrike" noProof="0" dirty="0" smtClean="0">
                              <a:solidFill>
                                <a:srgbClr val="000000"/>
                              </a:solidFill>
                              <a:effectLst/>
                              <a:latin typeface="Calibri" charset="0"/>
                            </a:rPr>
                            <a:t>1</a:t>
                          </a:r>
                          <a:endParaRPr lang="en-GB" sz="16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charset="0"/>
                          </a:endParaRPr>
                        </a:p>
                      </a:txBody>
                      <a:tcPr marL="12700" marR="12700" marT="1270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GB" sz="1600" b="0" i="0" u="none" strike="noStrike" noProof="0" dirty="0" smtClean="0">
                              <a:solidFill>
                                <a:srgbClr val="000000"/>
                              </a:solidFill>
                              <a:effectLst/>
                              <a:latin typeface="Calibri" charset="0"/>
                            </a:rPr>
                            <a:t>0</a:t>
                          </a:r>
                          <a:endParaRPr lang="en-GB" sz="16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charset="0"/>
                          </a:endParaRPr>
                        </a:p>
                      </a:txBody>
                      <a:tcPr marL="12700" marR="12700" marT="1270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GB" sz="1600" b="0" i="0" u="none" strike="noStrike" noProof="0" dirty="0" smtClean="0">
                              <a:solidFill>
                                <a:srgbClr val="000000"/>
                              </a:solidFill>
                              <a:effectLst/>
                              <a:latin typeface="Calibri" charset="0"/>
                            </a:rPr>
                            <a:t>1</a:t>
                          </a:r>
                          <a:endParaRPr lang="en-GB" sz="16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charset="0"/>
                          </a:endParaRPr>
                        </a:p>
                      </a:txBody>
                      <a:tcPr marL="12700" marR="12700" marT="1270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GB" sz="1600" b="0" i="0" u="none" strike="noStrike" noProof="0" dirty="0" smtClean="0">
                              <a:solidFill>
                                <a:srgbClr val="000000"/>
                              </a:solidFill>
                              <a:effectLst/>
                              <a:latin typeface="Calibri" charset="0"/>
                            </a:rPr>
                            <a:t>-1</a:t>
                          </a:r>
                          <a:endParaRPr lang="en-GB" sz="16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charset="0"/>
                          </a:endParaRPr>
                        </a:p>
                      </a:txBody>
                      <a:tcPr marL="12700" marR="12700" marT="1270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>
                            <a:lumMod val="40000"/>
                            <a:lumOff val="60000"/>
                          </a:schemeClr>
                        </a:solidFill>
                      </a:tcPr>
                    </a:tc>
                  </a:tr>
                  <a:tr h="255101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GB" sz="1600" b="0" i="0" u="none" strike="noStrike" noProof="0" dirty="0" smtClean="0">
                              <a:solidFill>
                                <a:srgbClr val="000000"/>
                              </a:solidFill>
                              <a:effectLst/>
                              <a:latin typeface="Calibri" charset="0"/>
                            </a:rPr>
                            <a:t>1</a:t>
                          </a:r>
                          <a:endParaRPr lang="en-GB" sz="16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charset="0"/>
                          </a:endParaRPr>
                        </a:p>
                      </a:txBody>
                      <a:tcPr marL="12700" marR="12700" marT="1270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GB" sz="1600" b="0" i="0" u="none" strike="noStrike" noProof="0" dirty="0" smtClean="0">
                              <a:solidFill>
                                <a:srgbClr val="000000"/>
                              </a:solidFill>
                              <a:effectLst/>
                              <a:latin typeface="Calibri" charset="0"/>
                            </a:rPr>
                            <a:t>1</a:t>
                          </a:r>
                          <a:endParaRPr lang="en-GB" sz="16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charset="0"/>
                          </a:endParaRPr>
                        </a:p>
                      </a:txBody>
                      <a:tcPr marL="12700" marR="12700" marT="1270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GB" sz="1600" b="0" i="0" u="none" strike="noStrike" noProof="0" dirty="0" smtClean="0">
                              <a:solidFill>
                                <a:srgbClr val="000000"/>
                              </a:solidFill>
                              <a:effectLst/>
                              <a:latin typeface="Calibri" charset="0"/>
                            </a:rPr>
                            <a:t>1</a:t>
                          </a:r>
                          <a:endParaRPr lang="en-GB" sz="16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charset="0"/>
                          </a:endParaRPr>
                        </a:p>
                      </a:txBody>
                      <a:tcPr marL="12700" marR="12700" marT="1270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GB" sz="1600" b="0" i="0" u="none" strike="noStrike" noProof="0" dirty="0" smtClean="0">
                              <a:solidFill>
                                <a:srgbClr val="000000"/>
                              </a:solidFill>
                              <a:effectLst/>
                              <a:latin typeface="Calibri" charset="0"/>
                            </a:rPr>
                            <a:t>0</a:t>
                          </a:r>
                          <a:endParaRPr lang="en-GB" sz="16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charset="0"/>
                          </a:endParaRPr>
                        </a:p>
                      </a:txBody>
                      <a:tcPr marL="12700" marR="12700" marT="1270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>
                            <a:lumMod val="40000"/>
                            <a:lumOff val="60000"/>
                          </a:schemeClr>
                        </a:solidFill>
                      </a:tcPr>
                    </a:tc>
                  </a:tr>
                  <a:tr h="255101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GB" sz="1600" b="0" i="0" u="none" strike="noStrike" noProof="0" dirty="0" smtClean="0">
                              <a:solidFill>
                                <a:srgbClr val="000000"/>
                              </a:solidFill>
                              <a:effectLst/>
                              <a:latin typeface="Calibri" charset="0"/>
                            </a:rPr>
                            <a:t>1</a:t>
                          </a:r>
                          <a:endParaRPr lang="en-GB" sz="16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charset="0"/>
                          </a:endParaRPr>
                        </a:p>
                      </a:txBody>
                      <a:tcPr marL="12700" marR="12700" marT="1270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GB" sz="1600" b="0" i="0" u="none" strike="noStrike" noProof="0" dirty="0" smtClean="0">
                              <a:solidFill>
                                <a:srgbClr val="000000"/>
                              </a:solidFill>
                              <a:effectLst/>
                              <a:latin typeface="Calibri" charset="0"/>
                            </a:rPr>
                            <a:t>1</a:t>
                          </a:r>
                          <a:endParaRPr lang="en-GB" sz="16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charset="0"/>
                          </a:endParaRPr>
                        </a:p>
                      </a:txBody>
                      <a:tcPr marL="12700" marR="12700" marT="1270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GB" sz="1600" b="0" i="0" u="none" strike="noStrike" noProof="0" dirty="0" smtClean="0">
                              <a:solidFill>
                                <a:srgbClr val="000000"/>
                              </a:solidFill>
                              <a:effectLst/>
                              <a:latin typeface="Calibri" charset="0"/>
                            </a:rPr>
                            <a:t>1</a:t>
                          </a:r>
                          <a:endParaRPr lang="en-GB" sz="16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charset="0"/>
                          </a:endParaRPr>
                        </a:p>
                      </a:txBody>
                      <a:tcPr marL="12700" marR="12700" marT="1270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GB" sz="1600" b="0" i="0" u="none" strike="noStrike" noProof="0" dirty="0" smtClean="0">
                              <a:solidFill>
                                <a:srgbClr val="000000"/>
                              </a:solidFill>
                              <a:effectLst/>
                              <a:latin typeface="Calibri" charset="0"/>
                            </a:rPr>
                            <a:t>-1</a:t>
                          </a:r>
                          <a:endParaRPr lang="en-GB" sz="16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charset="0"/>
                          </a:endParaRPr>
                        </a:p>
                      </a:txBody>
                      <a:tcPr marL="12700" marR="12700" marT="1270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>
                            <a:lumMod val="40000"/>
                            <a:lumOff val="60000"/>
                          </a:schemeClr>
                        </a:solidFill>
                      </a:tcPr>
                    </a:tc>
                  </a:tr>
                  <a:tr h="255101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GB" sz="1600" b="0" i="0" u="none" strike="noStrike" noProof="0" dirty="0" smtClean="0">
                              <a:solidFill>
                                <a:srgbClr val="000000"/>
                              </a:solidFill>
                              <a:effectLst/>
                              <a:latin typeface="Calibri" charset="0"/>
                            </a:rPr>
                            <a:t>1</a:t>
                          </a:r>
                          <a:endParaRPr lang="en-GB" sz="16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charset="0"/>
                          </a:endParaRPr>
                        </a:p>
                      </a:txBody>
                      <a:tcPr marL="12700" marR="12700" marT="1270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GB" sz="1600" b="0" i="0" u="none" strike="noStrike" noProof="0" dirty="0" smtClean="0">
                              <a:solidFill>
                                <a:srgbClr val="000000"/>
                              </a:solidFill>
                              <a:effectLst/>
                              <a:latin typeface="Calibri" charset="0"/>
                            </a:rPr>
                            <a:t>0</a:t>
                          </a:r>
                          <a:endParaRPr lang="en-GB" sz="16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charset="0"/>
                          </a:endParaRPr>
                        </a:p>
                      </a:txBody>
                      <a:tcPr marL="12700" marR="12700" marT="1270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GB" sz="1600" b="0" i="0" u="none" strike="noStrike" noProof="0" dirty="0" smtClean="0">
                              <a:solidFill>
                                <a:srgbClr val="000000"/>
                              </a:solidFill>
                              <a:effectLst/>
                              <a:latin typeface="Calibri" charset="0"/>
                            </a:rPr>
                            <a:t>1</a:t>
                          </a:r>
                          <a:endParaRPr lang="en-GB" sz="16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charset="0"/>
                          </a:endParaRPr>
                        </a:p>
                      </a:txBody>
                      <a:tcPr marL="12700" marR="12700" marT="1270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GB" sz="1600" b="0" i="0" u="none" strike="noStrike" noProof="0" dirty="0" smtClean="0">
                              <a:solidFill>
                                <a:srgbClr val="000000"/>
                              </a:solidFill>
                              <a:effectLst/>
                              <a:latin typeface="Calibri" charset="0"/>
                            </a:rPr>
                            <a:t>1</a:t>
                          </a:r>
                          <a:endParaRPr lang="en-GB" sz="16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charset="0"/>
                          </a:endParaRPr>
                        </a:p>
                      </a:txBody>
                      <a:tcPr marL="12700" marR="12700" marT="1270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>
                            <a:lumMod val="40000"/>
                            <a:lumOff val="60000"/>
                          </a:schemeClr>
                        </a:solidFill>
                      </a:tcPr>
                    </a:tc>
                  </a:tr>
                  <a:tr h="255101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GB" sz="1600" b="0" i="0" u="none" strike="noStrike" noProof="0" dirty="0" smtClean="0">
                              <a:solidFill>
                                <a:srgbClr val="000000"/>
                              </a:solidFill>
                              <a:effectLst/>
                              <a:latin typeface="Calibri" charset="0"/>
                            </a:rPr>
                            <a:t>0</a:t>
                          </a:r>
                          <a:endParaRPr lang="en-GB" sz="16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charset="0"/>
                          </a:endParaRPr>
                        </a:p>
                      </a:txBody>
                      <a:tcPr marL="12700" marR="12700" marT="1270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GB" sz="1600" b="0" i="0" u="none" strike="noStrike" noProof="0" dirty="0" smtClean="0">
                              <a:solidFill>
                                <a:srgbClr val="000000"/>
                              </a:solidFill>
                              <a:effectLst/>
                              <a:latin typeface="Calibri" charset="0"/>
                            </a:rPr>
                            <a:t>0</a:t>
                          </a:r>
                          <a:endParaRPr lang="en-GB" sz="16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charset="0"/>
                          </a:endParaRPr>
                        </a:p>
                      </a:txBody>
                      <a:tcPr marL="12700" marR="12700" marT="1270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GB" sz="1600" b="0" i="0" u="none" strike="noStrike" noProof="0" dirty="0" smtClean="0">
                              <a:solidFill>
                                <a:srgbClr val="000000"/>
                              </a:solidFill>
                              <a:effectLst/>
                              <a:latin typeface="Calibri" charset="0"/>
                            </a:rPr>
                            <a:t>1</a:t>
                          </a:r>
                          <a:endParaRPr lang="en-GB" sz="16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charset="0"/>
                          </a:endParaRPr>
                        </a:p>
                      </a:txBody>
                      <a:tcPr marL="12700" marR="12700" marT="1270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GB" sz="1600" b="0" i="0" u="none" strike="noStrike" noProof="0" dirty="0" smtClean="0">
                              <a:solidFill>
                                <a:srgbClr val="000000"/>
                              </a:solidFill>
                              <a:effectLst/>
                              <a:latin typeface="Calibri" charset="0"/>
                            </a:rPr>
                            <a:t>1</a:t>
                          </a:r>
                          <a:endParaRPr lang="en-GB" sz="16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charset="0"/>
                          </a:endParaRPr>
                        </a:p>
                      </a:txBody>
                      <a:tcPr marL="12700" marR="12700" marT="1270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>
                            <a:lumMod val="40000"/>
                            <a:lumOff val="60000"/>
                          </a:schemeClr>
                        </a:solidFill>
                      </a:tcPr>
                    </a:tc>
                  </a:tr>
                  <a:tr h="255101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GB" sz="1600" b="0" i="0" u="none" strike="noStrike" noProof="0" dirty="0" smtClean="0">
                              <a:solidFill>
                                <a:srgbClr val="000000"/>
                              </a:solidFill>
                              <a:effectLst/>
                              <a:latin typeface="Calibri" charset="0"/>
                            </a:rPr>
                            <a:t>0</a:t>
                          </a:r>
                          <a:endParaRPr lang="en-GB" sz="16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charset="0"/>
                          </a:endParaRPr>
                        </a:p>
                      </a:txBody>
                      <a:tcPr marL="12700" marR="12700" marT="1270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GB" sz="1600" b="0" i="0" u="none" strike="noStrike" noProof="0" dirty="0" smtClean="0">
                              <a:solidFill>
                                <a:srgbClr val="000000"/>
                              </a:solidFill>
                              <a:effectLst/>
                              <a:latin typeface="Calibri" charset="0"/>
                            </a:rPr>
                            <a:t>0</a:t>
                          </a:r>
                          <a:endParaRPr lang="en-GB" sz="16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charset="0"/>
                          </a:endParaRPr>
                        </a:p>
                      </a:txBody>
                      <a:tcPr marL="12700" marR="12700" marT="1270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GB" sz="1600" b="0" i="0" u="none" strike="noStrike" noProof="0" dirty="0" smtClean="0">
                              <a:solidFill>
                                <a:srgbClr val="000000"/>
                              </a:solidFill>
                              <a:effectLst/>
                              <a:latin typeface="Calibri" charset="0"/>
                            </a:rPr>
                            <a:t>1</a:t>
                          </a:r>
                          <a:endParaRPr lang="en-GB" sz="16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charset="0"/>
                          </a:endParaRPr>
                        </a:p>
                      </a:txBody>
                      <a:tcPr marL="12700" marR="12700" marT="1270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GB" sz="1600" b="0" i="0" u="none" strike="noStrike" noProof="0" dirty="0" smtClean="0">
                              <a:solidFill>
                                <a:srgbClr val="000000"/>
                              </a:solidFill>
                              <a:effectLst/>
                              <a:latin typeface="Calibri" charset="0"/>
                            </a:rPr>
                            <a:t>-1</a:t>
                          </a:r>
                          <a:endParaRPr lang="en-GB" sz="16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charset="0"/>
                          </a:endParaRPr>
                        </a:p>
                      </a:txBody>
                      <a:tcPr marL="12700" marR="12700" marT="1270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>
                            <a:lumMod val="40000"/>
                            <a:lumOff val="60000"/>
                          </a:schemeClr>
                        </a:solidFill>
                      </a:tcPr>
                    </a:tc>
                  </a:tr>
                  <a:tr h="255101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GB" sz="1600" b="0" i="0" u="none" strike="noStrike" noProof="0" dirty="0" smtClean="0">
                              <a:solidFill>
                                <a:srgbClr val="000000"/>
                              </a:solidFill>
                              <a:effectLst/>
                              <a:latin typeface="Calibri" charset="0"/>
                            </a:rPr>
                            <a:t>1</a:t>
                          </a:r>
                          <a:endParaRPr lang="en-GB" sz="16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charset="0"/>
                          </a:endParaRPr>
                        </a:p>
                      </a:txBody>
                      <a:tcPr marL="12700" marR="12700" marT="1270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GB" sz="1600" b="0" i="0" u="none" strike="noStrike" noProof="0" dirty="0" smtClean="0">
                              <a:solidFill>
                                <a:srgbClr val="000000"/>
                              </a:solidFill>
                              <a:effectLst/>
                              <a:latin typeface="Calibri" charset="0"/>
                            </a:rPr>
                            <a:t>0</a:t>
                          </a:r>
                          <a:endParaRPr lang="en-GB" sz="16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charset="0"/>
                          </a:endParaRPr>
                        </a:p>
                      </a:txBody>
                      <a:tcPr marL="12700" marR="12700" marT="1270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GB" sz="1600" b="0" i="0" u="none" strike="noStrike" noProof="0" dirty="0" smtClean="0">
                              <a:solidFill>
                                <a:srgbClr val="000000"/>
                              </a:solidFill>
                              <a:effectLst/>
                              <a:latin typeface="Calibri" charset="0"/>
                            </a:rPr>
                            <a:t>0</a:t>
                          </a:r>
                          <a:endParaRPr lang="en-GB" sz="16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charset="0"/>
                          </a:endParaRPr>
                        </a:p>
                      </a:txBody>
                      <a:tcPr marL="12700" marR="12700" marT="1270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GB" sz="1600" b="0" i="0" u="none" strike="noStrike" noProof="0" dirty="0" smtClean="0">
                              <a:solidFill>
                                <a:srgbClr val="000000"/>
                              </a:solidFill>
                              <a:effectLst/>
                              <a:latin typeface="Calibri" charset="0"/>
                            </a:rPr>
                            <a:t>-1</a:t>
                          </a:r>
                          <a:endParaRPr lang="en-GB" sz="16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charset="0"/>
                          </a:endParaRPr>
                        </a:p>
                      </a:txBody>
                      <a:tcPr marL="12700" marR="12700" marT="1270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>
                            <a:lumMod val="40000"/>
                            <a:lumOff val="60000"/>
                          </a:schemeClr>
                        </a:solidFill>
                      </a:tcPr>
                    </a:tc>
                  </a:tr>
                  <a:tr h="255101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GB" sz="1600" b="0" i="0" u="none" strike="noStrike" noProof="0" dirty="0" smtClean="0">
                              <a:solidFill>
                                <a:srgbClr val="000000"/>
                              </a:solidFill>
                              <a:effectLst/>
                              <a:latin typeface="Calibri" charset="0"/>
                            </a:rPr>
                            <a:t>0</a:t>
                          </a:r>
                          <a:endParaRPr lang="en-GB" sz="16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charset="0"/>
                          </a:endParaRPr>
                        </a:p>
                      </a:txBody>
                      <a:tcPr marL="12700" marR="12700" marT="1270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GB" sz="1600" b="0" i="0" u="none" strike="noStrike" noProof="0" dirty="0" smtClean="0">
                              <a:solidFill>
                                <a:srgbClr val="000000"/>
                              </a:solidFill>
                              <a:effectLst/>
                              <a:latin typeface="Calibri" charset="0"/>
                            </a:rPr>
                            <a:t>1</a:t>
                          </a:r>
                          <a:endParaRPr lang="en-GB" sz="16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charset="0"/>
                          </a:endParaRPr>
                        </a:p>
                      </a:txBody>
                      <a:tcPr marL="12700" marR="12700" marT="1270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GB" sz="1600" b="0" i="0" u="none" strike="noStrike" noProof="0" dirty="0" smtClean="0">
                              <a:solidFill>
                                <a:srgbClr val="000000"/>
                              </a:solidFill>
                              <a:effectLst/>
                              <a:latin typeface="Calibri" charset="0"/>
                            </a:rPr>
                            <a:t>0</a:t>
                          </a:r>
                          <a:endParaRPr lang="en-GB" sz="16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charset="0"/>
                          </a:endParaRPr>
                        </a:p>
                      </a:txBody>
                      <a:tcPr marL="12700" marR="12700" marT="1270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GB" sz="1600" b="0" i="0" u="none" strike="noStrike" noProof="0" dirty="0" smtClean="0">
                              <a:solidFill>
                                <a:srgbClr val="000000"/>
                              </a:solidFill>
                              <a:effectLst/>
                              <a:latin typeface="Calibri" charset="0"/>
                            </a:rPr>
                            <a:t>-1</a:t>
                          </a:r>
                          <a:endParaRPr lang="en-GB" sz="16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charset="0"/>
                          </a:endParaRPr>
                        </a:p>
                      </a:txBody>
                      <a:tcPr marL="12700" marR="12700" marT="1270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>
                            <a:lumMod val="40000"/>
                            <a:lumOff val="60000"/>
                          </a:schemeClr>
                        </a:solidFill>
                      </a:tcPr>
                    </a:tc>
                  </a:tr>
                  <a:tr h="255101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GB" sz="1600" b="0" i="0" u="none" strike="noStrike" noProof="0" dirty="0" smtClean="0">
                              <a:solidFill>
                                <a:srgbClr val="000000"/>
                              </a:solidFill>
                              <a:effectLst/>
                              <a:latin typeface="Calibri" charset="0"/>
                            </a:rPr>
                            <a:t>0</a:t>
                          </a:r>
                          <a:endParaRPr lang="en-GB" sz="16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charset="0"/>
                          </a:endParaRPr>
                        </a:p>
                      </a:txBody>
                      <a:tcPr marL="12700" marR="12700" marT="1270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GB" sz="1600" b="0" i="0" u="none" strike="noStrike" noProof="0" dirty="0" smtClean="0">
                              <a:solidFill>
                                <a:srgbClr val="000000"/>
                              </a:solidFill>
                              <a:effectLst/>
                              <a:latin typeface="Calibri" charset="0"/>
                            </a:rPr>
                            <a:t>1</a:t>
                          </a:r>
                          <a:endParaRPr lang="en-GB" sz="16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charset="0"/>
                          </a:endParaRPr>
                        </a:p>
                      </a:txBody>
                      <a:tcPr marL="12700" marR="12700" marT="1270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GB" sz="1600" b="0" i="0" u="none" strike="noStrike" noProof="0" dirty="0" smtClean="0">
                              <a:solidFill>
                                <a:srgbClr val="000000"/>
                              </a:solidFill>
                              <a:effectLst/>
                              <a:latin typeface="Calibri" charset="0"/>
                            </a:rPr>
                            <a:t>1</a:t>
                          </a:r>
                          <a:endParaRPr lang="en-GB" sz="16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charset="0"/>
                          </a:endParaRPr>
                        </a:p>
                      </a:txBody>
                      <a:tcPr marL="12700" marR="12700" marT="1270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GB" sz="1600" b="0" i="0" u="none" strike="noStrike" noProof="0" dirty="0" smtClean="0">
                              <a:solidFill>
                                <a:srgbClr val="000000"/>
                              </a:solidFill>
                              <a:effectLst/>
                              <a:latin typeface="Calibri" charset="0"/>
                            </a:rPr>
                            <a:t>-1</a:t>
                          </a:r>
                          <a:endParaRPr lang="en-GB" sz="16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charset="0"/>
                          </a:endParaRPr>
                        </a:p>
                      </a:txBody>
                      <a:tcPr marL="12700" marR="12700" marT="1270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>
                            <a:lumMod val="40000"/>
                            <a:lumOff val="60000"/>
                          </a:schemeClr>
                        </a:solidFill>
                      </a:tcPr>
                    </a:tc>
                  </a:tr>
                  <a:tr h="255101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GB" sz="1600" b="0" i="0" u="none" strike="noStrike" noProof="0" dirty="0" smtClean="0">
                              <a:solidFill>
                                <a:srgbClr val="000000"/>
                              </a:solidFill>
                              <a:effectLst/>
                              <a:latin typeface="Calibri" charset="0"/>
                            </a:rPr>
                            <a:t>1</a:t>
                          </a:r>
                          <a:endParaRPr lang="en-GB" sz="16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charset="0"/>
                          </a:endParaRPr>
                        </a:p>
                      </a:txBody>
                      <a:tcPr marL="12700" marR="12700" marT="1270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GB" sz="1600" b="0" i="0" u="none" strike="noStrike" noProof="0" dirty="0" smtClean="0">
                              <a:solidFill>
                                <a:srgbClr val="000000"/>
                              </a:solidFill>
                              <a:effectLst/>
                              <a:latin typeface="Calibri" charset="0"/>
                            </a:rPr>
                            <a:t>1</a:t>
                          </a:r>
                          <a:endParaRPr lang="en-GB" sz="16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charset="0"/>
                          </a:endParaRPr>
                        </a:p>
                      </a:txBody>
                      <a:tcPr marL="12700" marR="12700" marT="1270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GB" sz="1600" b="0" i="0" u="none" strike="noStrike" noProof="0" dirty="0" smtClean="0">
                              <a:solidFill>
                                <a:srgbClr val="000000"/>
                              </a:solidFill>
                              <a:effectLst/>
                              <a:latin typeface="Calibri" charset="0"/>
                            </a:rPr>
                            <a:t>1</a:t>
                          </a:r>
                          <a:endParaRPr lang="en-GB" sz="16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charset="0"/>
                          </a:endParaRPr>
                        </a:p>
                      </a:txBody>
                      <a:tcPr marL="12700" marR="12700" marT="1270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GB" sz="1600" b="0" i="0" u="none" strike="noStrike" noProof="0" dirty="0" smtClean="0">
                              <a:solidFill>
                                <a:srgbClr val="000000"/>
                              </a:solidFill>
                              <a:effectLst/>
                              <a:latin typeface="Calibri" charset="0"/>
                            </a:rPr>
                            <a:t>1</a:t>
                          </a:r>
                          <a:endParaRPr lang="en-GB" sz="16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charset="0"/>
                          </a:endParaRPr>
                        </a:p>
                      </a:txBody>
                      <a:tcPr marL="12700" marR="12700" marT="1270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>
                            <a:lumMod val="40000"/>
                            <a:lumOff val="60000"/>
                          </a:schemeClr>
                        </a:solidFill>
                      </a:tcPr>
                    </a:tc>
                  </a:tr>
                  <a:tr h="255101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GB" sz="1600" b="0" i="0" u="none" strike="noStrike" noProof="0" dirty="0" smtClean="0">
                              <a:solidFill>
                                <a:srgbClr val="000000"/>
                              </a:solidFill>
                              <a:effectLst/>
                              <a:latin typeface="Calibri" charset="0"/>
                            </a:rPr>
                            <a:t>1</a:t>
                          </a:r>
                          <a:endParaRPr lang="en-GB" sz="16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charset="0"/>
                          </a:endParaRPr>
                        </a:p>
                      </a:txBody>
                      <a:tcPr marL="12700" marR="12700" marT="1270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GB" sz="1600" b="0" i="0" u="none" strike="noStrike" noProof="0" dirty="0" smtClean="0">
                              <a:solidFill>
                                <a:srgbClr val="000000"/>
                              </a:solidFill>
                              <a:effectLst/>
                              <a:latin typeface="Calibri" charset="0"/>
                            </a:rPr>
                            <a:t>1</a:t>
                          </a:r>
                          <a:endParaRPr lang="en-GB" sz="16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charset="0"/>
                          </a:endParaRPr>
                        </a:p>
                      </a:txBody>
                      <a:tcPr marL="12700" marR="12700" marT="1270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GB" sz="1600" b="0" i="0" u="none" strike="noStrike" noProof="0" dirty="0" smtClean="0">
                              <a:solidFill>
                                <a:srgbClr val="000000"/>
                              </a:solidFill>
                              <a:effectLst/>
                              <a:latin typeface="Calibri" charset="0"/>
                            </a:rPr>
                            <a:t>1</a:t>
                          </a:r>
                          <a:endParaRPr lang="en-GB" sz="16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charset="0"/>
                          </a:endParaRPr>
                        </a:p>
                      </a:txBody>
                      <a:tcPr marL="12700" marR="12700" marT="1270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GB" sz="1600" b="0" i="0" u="none" strike="noStrike" noProof="0" dirty="0" smtClean="0">
                              <a:solidFill>
                                <a:srgbClr val="000000"/>
                              </a:solidFill>
                              <a:effectLst/>
                              <a:latin typeface="Calibri" charset="0"/>
                            </a:rPr>
                            <a:t>-1</a:t>
                          </a:r>
                          <a:endParaRPr lang="en-GB" sz="16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charset="0"/>
                          </a:endParaRPr>
                        </a:p>
                      </a:txBody>
                      <a:tcPr marL="12700" marR="12700" marT="1270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>
                            <a:lumMod val="40000"/>
                            <a:lumOff val="60000"/>
                          </a:schemeClr>
                        </a:solidFill>
                      </a:tcPr>
                    </a:tc>
                  </a:tr>
                  <a:tr h="255101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GB" sz="1600" b="0" i="0" u="none" strike="noStrike" noProof="0" dirty="0" smtClean="0">
                              <a:solidFill>
                                <a:srgbClr val="000000"/>
                              </a:solidFill>
                              <a:effectLst/>
                              <a:latin typeface="Calibri" charset="0"/>
                            </a:rPr>
                            <a:t>0</a:t>
                          </a:r>
                          <a:endParaRPr lang="en-GB" sz="16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charset="0"/>
                          </a:endParaRPr>
                        </a:p>
                      </a:txBody>
                      <a:tcPr marL="12700" marR="12700" marT="1270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GB" sz="1600" b="0" i="0" u="none" strike="noStrike" noProof="0" dirty="0" smtClean="0">
                              <a:solidFill>
                                <a:srgbClr val="000000"/>
                              </a:solidFill>
                              <a:effectLst/>
                              <a:latin typeface="Calibri" charset="0"/>
                            </a:rPr>
                            <a:t>1</a:t>
                          </a:r>
                          <a:endParaRPr lang="en-GB" sz="16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charset="0"/>
                          </a:endParaRPr>
                        </a:p>
                      </a:txBody>
                      <a:tcPr marL="12700" marR="12700" marT="1270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GB" sz="1600" b="0" i="0" u="none" strike="noStrike" noProof="0" dirty="0" smtClean="0">
                              <a:solidFill>
                                <a:srgbClr val="000000"/>
                              </a:solidFill>
                              <a:effectLst/>
                              <a:latin typeface="Calibri" charset="0"/>
                            </a:rPr>
                            <a:t>1</a:t>
                          </a:r>
                          <a:endParaRPr lang="en-GB" sz="16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charset="0"/>
                          </a:endParaRPr>
                        </a:p>
                      </a:txBody>
                      <a:tcPr marL="12700" marR="12700" marT="1270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GB" sz="1600" b="0" i="0" u="none" strike="noStrike" noProof="0" dirty="0" smtClean="0">
                              <a:solidFill>
                                <a:srgbClr val="000000"/>
                              </a:solidFill>
                              <a:effectLst/>
                              <a:latin typeface="Calibri" charset="0"/>
                            </a:rPr>
                            <a:t>0</a:t>
                          </a:r>
                          <a:endParaRPr lang="en-GB" sz="16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charset="0"/>
                          </a:endParaRPr>
                        </a:p>
                      </a:txBody>
                      <a:tcPr marL="12700" marR="12700" marT="1270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>
                            <a:lumMod val="40000"/>
                            <a:lumOff val="60000"/>
                          </a:schemeClr>
                        </a:solidFill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6" name="Tabelle 1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72857244"/>
                  </p:ext>
                </p:extLst>
              </p:nvPr>
            </p:nvGraphicFramePr>
            <p:xfrm>
              <a:off x="457200" y="1066794"/>
              <a:ext cx="2915230" cy="3591560"/>
            </p:xfrm>
            <a:graphic>
              <a:graphicData uri="http://schemas.openxmlformats.org/drawingml/2006/table">
                <a:tbl>
                  <a:tblPr/>
                  <a:tblGrid>
                    <a:gridCol w="482475"/>
                    <a:gridCol w="516722"/>
                    <a:gridCol w="936690"/>
                    <a:gridCol w="979343"/>
                  </a:tblGrid>
                  <a:tr h="2565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12700" marR="12700" marT="1270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2532" t="-14286" r="-508861" b="-135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12700" marR="12700" marT="1270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95294" t="-14286" r="-372941" b="-135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12700" marR="12700" marT="1270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107792" t="-14286" r="-105844" b="-135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GB" sz="1600" b="1" i="0" u="none" strike="noStrike" noProof="0" dirty="0" smtClean="0">
                              <a:solidFill>
                                <a:srgbClr val="000000"/>
                              </a:solidFill>
                              <a:effectLst/>
                              <a:latin typeface="Calibri" charset="0"/>
                            </a:rPr>
                            <a:t>Sentiment</a:t>
                          </a:r>
                          <a:endParaRPr lang="en-GB" sz="1600" b="1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charset="0"/>
                          </a:endParaRPr>
                        </a:p>
                      </a:txBody>
                      <a:tcPr marL="12700" marR="12700" marT="1270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5654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GB" sz="1600" b="0" i="0" u="none" strike="noStrike" noProof="0" dirty="0" smtClean="0">
                              <a:solidFill>
                                <a:srgbClr val="000000"/>
                              </a:solidFill>
                              <a:effectLst/>
                              <a:latin typeface="Calibri" charset="0"/>
                            </a:rPr>
                            <a:t>1</a:t>
                          </a:r>
                          <a:endParaRPr lang="en-GB" sz="16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charset="0"/>
                          </a:endParaRPr>
                        </a:p>
                      </a:txBody>
                      <a:tcPr marL="12700" marR="12700" marT="1270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GB" sz="1600" b="0" i="0" u="none" strike="noStrike" noProof="0" dirty="0" smtClean="0">
                              <a:solidFill>
                                <a:srgbClr val="000000"/>
                              </a:solidFill>
                              <a:effectLst/>
                              <a:latin typeface="Calibri" charset="0"/>
                            </a:rPr>
                            <a:t>0</a:t>
                          </a:r>
                          <a:endParaRPr lang="en-GB" sz="16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charset="0"/>
                          </a:endParaRPr>
                        </a:p>
                      </a:txBody>
                      <a:tcPr marL="12700" marR="12700" marT="1270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GB" sz="1600" b="0" i="0" u="none" strike="noStrike" noProof="0" dirty="0" smtClean="0">
                              <a:solidFill>
                                <a:srgbClr val="000000"/>
                              </a:solidFill>
                              <a:effectLst/>
                              <a:latin typeface="Calibri" charset="0"/>
                            </a:rPr>
                            <a:t>0</a:t>
                          </a:r>
                          <a:endParaRPr lang="en-GB" sz="16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charset="0"/>
                          </a:endParaRPr>
                        </a:p>
                      </a:txBody>
                      <a:tcPr marL="12700" marR="12700" marT="1270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GB" sz="1600" b="0" i="0" u="none" strike="noStrike" noProof="0" dirty="0" smtClean="0">
                              <a:solidFill>
                                <a:srgbClr val="000000"/>
                              </a:solidFill>
                              <a:effectLst/>
                              <a:latin typeface="Calibri" charset="0"/>
                            </a:rPr>
                            <a:t>-1</a:t>
                          </a:r>
                          <a:endParaRPr lang="en-GB" sz="16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charset="0"/>
                          </a:endParaRPr>
                        </a:p>
                      </a:txBody>
                      <a:tcPr marL="12700" marR="12700" marT="1270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>
                            <a:lumMod val="40000"/>
                            <a:lumOff val="60000"/>
                          </a:schemeClr>
                        </a:solidFill>
                      </a:tcPr>
                    </a:tc>
                  </a:tr>
                  <a:tr h="25654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GB" sz="1600" b="0" i="0" u="none" strike="noStrike" noProof="0" dirty="0" smtClean="0">
                              <a:solidFill>
                                <a:srgbClr val="000000"/>
                              </a:solidFill>
                              <a:effectLst/>
                              <a:latin typeface="Calibri" charset="0"/>
                            </a:rPr>
                            <a:t>1</a:t>
                          </a:r>
                          <a:endParaRPr lang="en-GB" sz="16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charset="0"/>
                          </a:endParaRPr>
                        </a:p>
                      </a:txBody>
                      <a:tcPr marL="12700" marR="12700" marT="1270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GB" sz="1600" b="0" i="0" u="none" strike="noStrike" noProof="0" dirty="0" smtClean="0">
                              <a:solidFill>
                                <a:srgbClr val="000000"/>
                              </a:solidFill>
                              <a:effectLst/>
                              <a:latin typeface="Calibri" charset="0"/>
                            </a:rPr>
                            <a:t>0</a:t>
                          </a:r>
                          <a:endParaRPr lang="en-GB" sz="16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charset="0"/>
                          </a:endParaRPr>
                        </a:p>
                      </a:txBody>
                      <a:tcPr marL="12700" marR="12700" marT="1270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GB" sz="1600" b="0" i="0" u="none" strike="noStrike" noProof="0" dirty="0" smtClean="0">
                              <a:solidFill>
                                <a:srgbClr val="000000"/>
                              </a:solidFill>
                              <a:effectLst/>
                              <a:latin typeface="Calibri" charset="0"/>
                            </a:rPr>
                            <a:t>1</a:t>
                          </a:r>
                          <a:endParaRPr lang="en-GB" sz="16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charset="0"/>
                          </a:endParaRPr>
                        </a:p>
                      </a:txBody>
                      <a:tcPr marL="12700" marR="12700" marT="1270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GB" sz="1600" b="0" i="0" u="none" strike="noStrike" noProof="0" dirty="0" smtClean="0">
                              <a:solidFill>
                                <a:srgbClr val="000000"/>
                              </a:solidFill>
                              <a:effectLst/>
                              <a:latin typeface="Calibri" charset="0"/>
                            </a:rPr>
                            <a:t>-1</a:t>
                          </a:r>
                          <a:endParaRPr lang="en-GB" sz="16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charset="0"/>
                          </a:endParaRPr>
                        </a:p>
                      </a:txBody>
                      <a:tcPr marL="12700" marR="12700" marT="1270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>
                            <a:lumMod val="40000"/>
                            <a:lumOff val="60000"/>
                          </a:schemeClr>
                        </a:solidFill>
                      </a:tcPr>
                    </a:tc>
                  </a:tr>
                  <a:tr h="25654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GB" sz="1600" b="0" i="0" u="none" strike="noStrike" noProof="0" dirty="0" smtClean="0">
                              <a:solidFill>
                                <a:srgbClr val="000000"/>
                              </a:solidFill>
                              <a:effectLst/>
                              <a:latin typeface="Calibri" charset="0"/>
                            </a:rPr>
                            <a:t>1</a:t>
                          </a:r>
                          <a:endParaRPr lang="en-GB" sz="16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charset="0"/>
                          </a:endParaRPr>
                        </a:p>
                      </a:txBody>
                      <a:tcPr marL="12700" marR="12700" marT="1270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GB" sz="1600" b="0" i="0" u="none" strike="noStrike" noProof="0" dirty="0" smtClean="0">
                              <a:solidFill>
                                <a:srgbClr val="000000"/>
                              </a:solidFill>
                              <a:effectLst/>
                              <a:latin typeface="Calibri" charset="0"/>
                            </a:rPr>
                            <a:t>1</a:t>
                          </a:r>
                          <a:endParaRPr lang="en-GB" sz="16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charset="0"/>
                          </a:endParaRPr>
                        </a:p>
                      </a:txBody>
                      <a:tcPr marL="12700" marR="12700" marT="1270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GB" sz="1600" b="0" i="0" u="none" strike="noStrike" noProof="0" dirty="0" smtClean="0">
                              <a:solidFill>
                                <a:srgbClr val="000000"/>
                              </a:solidFill>
                              <a:effectLst/>
                              <a:latin typeface="Calibri" charset="0"/>
                            </a:rPr>
                            <a:t>1</a:t>
                          </a:r>
                          <a:endParaRPr lang="en-GB" sz="16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charset="0"/>
                          </a:endParaRPr>
                        </a:p>
                      </a:txBody>
                      <a:tcPr marL="12700" marR="12700" marT="1270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GB" sz="1600" b="0" i="0" u="none" strike="noStrike" noProof="0" dirty="0" smtClean="0">
                              <a:solidFill>
                                <a:srgbClr val="000000"/>
                              </a:solidFill>
                              <a:effectLst/>
                              <a:latin typeface="Calibri" charset="0"/>
                            </a:rPr>
                            <a:t>0</a:t>
                          </a:r>
                          <a:endParaRPr lang="en-GB" sz="16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charset="0"/>
                          </a:endParaRPr>
                        </a:p>
                      </a:txBody>
                      <a:tcPr marL="12700" marR="12700" marT="1270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>
                            <a:lumMod val="40000"/>
                            <a:lumOff val="60000"/>
                          </a:schemeClr>
                        </a:solidFill>
                      </a:tcPr>
                    </a:tc>
                  </a:tr>
                  <a:tr h="25654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GB" sz="1600" b="0" i="0" u="none" strike="noStrike" noProof="0" dirty="0" smtClean="0">
                              <a:solidFill>
                                <a:srgbClr val="000000"/>
                              </a:solidFill>
                              <a:effectLst/>
                              <a:latin typeface="Calibri" charset="0"/>
                            </a:rPr>
                            <a:t>1</a:t>
                          </a:r>
                          <a:endParaRPr lang="en-GB" sz="16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charset="0"/>
                          </a:endParaRPr>
                        </a:p>
                      </a:txBody>
                      <a:tcPr marL="12700" marR="12700" marT="1270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GB" sz="1600" b="0" i="0" u="none" strike="noStrike" noProof="0" dirty="0" smtClean="0">
                              <a:solidFill>
                                <a:srgbClr val="000000"/>
                              </a:solidFill>
                              <a:effectLst/>
                              <a:latin typeface="Calibri" charset="0"/>
                            </a:rPr>
                            <a:t>1</a:t>
                          </a:r>
                          <a:endParaRPr lang="en-GB" sz="16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charset="0"/>
                          </a:endParaRPr>
                        </a:p>
                      </a:txBody>
                      <a:tcPr marL="12700" marR="12700" marT="1270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GB" sz="1600" b="0" i="0" u="none" strike="noStrike" noProof="0" dirty="0" smtClean="0">
                              <a:solidFill>
                                <a:srgbClr val="000000"/>
                              </a:solidFill>
                              <a:effectLst/>
                              <a:latin typeface="Calibri" charset="0"/>
                            </a:rPr>
                            <a:t>1</a:t>
                          </a:r>
                          <a:endParaRPr lang="en-GB" sz="16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charset="0"/>
                          </a:endParaRPr>
                        </a:p>
                      </a:txBody>
                      <a:tcPr marL="12700" marR="12700" marT="1270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GB" sz="1600" b="0" i="0" u="none" strike="noStrike" noProof="0" dirty="0" smtClean="0">
                              <a:solidFill>
                                <a:srgbClr val="000000"/>
                              </a:solidFill>
                              <a:effectLst/>
                              <a:latin typeface="Calibri" charset="0"/>
                            </a:rPr>
                            <a:t>-1</a:t>
                          </a:r>
                          <a:endParaRPr lang="en-GB" sz="16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charset="0"/>
                          </a:endParaRPr>
                        </a:p>
                      </a:txBody>
                      <a:tcPr marL="12700" marR="12700" marT="1270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>
                            <a:lumMod val="40000"/>
                            <a:lumOff val="60000"/>
                          </a:schemeClr>
                        </a:solidFill>
                      </a:tcPr>
                    </a:tc>
                  </a:tr>
                  <a:tr h="25654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GB" sz="1600" b="0" i="0" u="none" strike="noStrike" noProof="0" dirty="0" smtClean="0">
                              <a:solidFill>
                                <a:srgbClr val="000000"/>
                              </a:solidFill>
                              <a:effectLst/>
                              <a:latin typeface="Calibri" charset="0"/>
                            </a:rPr>
                            <a:t>1</a:t>
                          </a:r>
                          <a:endParaRPr lang="en-GB" sz="16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charset="0"/>
                          </a:endParaRPr>
                        </a:p>
                      </a:txBody>
                      <a:tcPr marL="12700" marR="12700" marT="1270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GB" sz="1600" b="0" i="0" u="none" strike="noStrike" noProof="0" dirty="0" smtClean="0">
                              <a:solidFill>
                                <a:srgbClr val="000000"/>
                              </a:solidFill>
                              <a:effectLst/>
                              <a:latin typeface="Calibri" charset="0"/>
                            </a:rPr>
                            <a:t>0</a:t>
                          </a:r>
                          <a:endParaRPr lang="en-GB" sz="16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charset="0"/>
                          </a:endParaRPr>
                        </a:p>
                      </a:txBody>
                      <a:tcPr marL="12700" marR="12700" marT="1270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GB" sz="1600" b="0" i="0" u="none" strike="noStrike" noProof="0" dirty="0" smtClean="0">
                              <a:solidFill>
                                <a:srgbClr val="000000"/>
                              </a:solidFill>
                              <a:effectLst/>
                              <a:latin typeface="Calibri" charset="0"/>
                            </a:rPr>
                            <a:t>1</a:t>
                          </a:r>
                          <a:endParaRPr lang="en-GB" sz="16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charset="0"/>
                          </a:endParaRPr>
                        </a:p>
                      </a:txBody>
                      <a:tcPr marL="12700" marR="12700" marT="1270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GB" sz="1600" b="0" i="0" u="none" strike="noStrike" noProof="0" dirty="0" smtClean="0">
                              <a:solidFill>
                                <a:srgbClr val="000000"/>
                              </a:solidFill>
                              <a:effectLst/>
                              <a:latin typeface="Calibri" charset="0"/>
                            </a:rPr>
                            <a:t>1</a:t>
                          </a:r>
                          <a:endParaRPr lang="en-GB" sz="16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charset="0"/>
                          </a:endParaRPr>
                        </a:p>
                      </a:txBody>
                      <a:tcPr marL="12700" marR="12700" marT="1270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>
                            <a:lumMod val="40000"/>
                            <a:lumOff val="60000"/>
                          </a:schemeClr>
                        </a:solidFill>
                      </a:tcPr>
                    </a:tc>
                  </a:tr>
                  <a:tr h="25654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GB" sz="1600" b="0" i="0" u="none" strike="noStrike" noProof="0" dirty="0" smtClean="0">
                              <a:solidFill>
                                <a:srgbClr val="000000"/>
                              </a:solidFill>
                              <a:effectLst/>
                              <a:latin typeface="Calibri" charset="0"/>
                            </a:rPr>
                            <a:t>0</a:t>
                          </a:r>
                          <a:endParaRPr lang="en-GB" sz="16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charset="0"/>
                          </a:endParaRPr>
                        </a:p>
                      </a:txBody>
                      <a:tcPr marL="12700" marR="12700" marT="1270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GB" sz="1600" b="0" i="0" u="none" strike="noStrike" noProof="0" dirty="0" smtClean="0">
                              <a:solidFill>
                                <a:srgbClr val="000000"/>
                              </a:solidFill>
                              <a:effectLst/>
                              <a:latin typeface="Calibri" charset="0"/>
                            </a:rPr>
                            <a:t>0</a:t>
                          </a:r>
                          <a:endParaRPr lang="en-GB" sz="16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charset="0"/>
                          </a:endParaRPr>
                        </a:p>
                      </a:txBody>
                      <a:tcPr marL="12700" marR="12700" marT="1270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GB" sz="1600" b="0" i="0" u="none" strike="noStrike" noProof="0" dirty="0" smtClean="0">
                              <a:solidFill>
                                <a:srgbClr val="000000"/>
                              </a:solidFill>
                              <a:effectLst/>
                              <a:latin typeface="Calibri" charset="0"/>
                            </a:rPr>
                            <a:t>1</a:t>
                          </a:r>
                          <a:endParaRPr lang="en-GB" sz="16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charset="0"/>
                          </a:endParaRPr>
                        </a:p>
                      </a:txBody>
                      <a:tcPr marL="12700" marR="12700" marT="1270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GB" sz="1600" b="0" i="0" u="none" strike="noStrike" noProof="0" dirty="0" smtClean="0">
                              <a:solidFill>
                                <a:srgbClr val="000000"/>
                              </a:solidFill>
                              <a:effectLst/>
                              <a:latin typeface="Calibri" charset="0"/>
                            </a:rPr>
                            <a:t>1</a:t>
                          </a:r>
                          <a:endParaRPr lang="en-GB" sz="16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charset="0"/>
                          </a:endParaRPr>
                        </a:p>
                      </a:txBody>
                      <a:tcPr marL="12700" marR="12700" marT="1270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>
                            <a:lumMod val="40000"/>
                            <a:lumOff val="60000"/>
                          </a:schemeClr>
                        </a:solidFill>
                      </a:tcPr>
                    </a:tc>
                  </a:tr>
                  <a:tr h="25654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GB" sz="1600" b="0" i="0" u="none" strike="noStrike" noProof="0" dirty="0" smtClean="0">
                              <a:solidFill>
                                <a:srgbClr val="000000"/>
                              </a:solidFill>
                              <a:effectLst/>
                              <a:latin typeface="Calibri" charset="0"/>
                            </a:rPr>
                            <a:t>0</a:t>
                          </a:r>
                          <a:endParaRPr lang="en-GB" sz="16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charset="0"/>
                          </a:endParaRPr>
                        </a:p>
                      </a:txBody>
                      <a:tcPr marL="12700" marR="12700" marT="1270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GB" sz="1600" b="0" i="0" u="none" strike="noStrike" noProof="0" dirty="0" smtClean="0">
                              <a:solidFill>
                                <a:srgbClr val="000000"/>
                              </a:solidFill>
                              <a:effectLst/>
                              <a:latin typeface="Calibri" charset="0"/>
                            </a:rPr>
                            <a:t>0</a:t>
                          </a:r>
                          <a:endParaRPr lang="en-GB" sz="16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charset="0"/>
                          </a:endParaRPr>
                        </a:p>
                      </a:txBody>
                      <a:tcPr marL="12700" marR="12700" marT="1270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GB" sz="1600" b="0" i="0" u="none" strike="noStrike" noProof="0" dirty="0" smtClean="0">
                              <a:solidFill>
                                <a:srgbClr val="000000"/>
                              </a:solidFill>
                              <a:effectLst/>
                              <a:latin typeface="Calibri" charset="0"/>
                            </a:rPr>
                            <a:t>1</a:t>
                          </a:r>
                          <a:endParaRPr lang="en-GB" sz="16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charset="0"/>
                          </a:endParaRPr>
                        </a:p>
                      </a:txBody>
                      <a:tcPr marL="12700" marR="12700" marT="1270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GB" sz="1600" b="0" i="0" u="none" strike="noStrike" noProof="0" dirty="0" smtClean="0">
                              <a:solidFill>
                                <a:srgbClr val="000000"/>
                              </a:solidFill>
                              <a:effectLst/>
                              <a:latin typeface="Calibri" charset="0"/>
                            </a:rPr>
                            <a:t>-1</a:t>
                          </a:r>
                          <a:endParaRPr lang="en-GB" sz="16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charset="0"/>
                          </a:endParaRPr>
                        </a:p>
                      </a:txBody>
                      <a:tcPr marL="12700" marR="12700" marT="1270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>
                            <a:lumMod val="40000"/>
                            <a:lumOff val="60000"/>
                          </a:schemeClr>
                        </a:solidFill>
                      </a:tcPr>
                    </a:tc>
                  </a:tr>
                  <a:tr h="25654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GB" sz="1600" b="0" i="0" u="none" strike="noStrike" noProof="0" dirty="0" smtClean="0">
                              <a:solidFill>
                                <a:srgbClr val="000000"/>
                              </a:solidFill>
                              <a:effectLst/>
                              <a:latin typeface="Calibri" charset="0"/>
                            </a:rPr>
                            <a:t>1</a:t>
                          </a:r>
                          <a:endParaRPr lang="en-GB" sz="16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charset="0"/>
                          </a:endParaRPr>
                        </a:p>
                      </a:txBody>
                      <a:tcPr marL="12700" marR="12700" marT="1270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GB" sz="1600" b="0" i="0" u="none" strike="noStrike" noProof="0" dirty="0" smtClean="0">
                              <a:solidFill>
                                <a:srgbClr val="000000"/>
                              </a:solidFill>
                              <a:effectLst/>
                              <a:latin typeface="Calibri" charset="0"/>
                            </a:rPr>
                            <a:t>0</a:t>
                          </a:r>
                          <a:endParaRPr lang="en-GB" sz="16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charset="0"/>
                          </a:endParaRPr>
                        </a:p>
                      </a:txBody>
                      <a:tcPr marL="12700" marR="12700" marT="1270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GB" sz="1600" b="0" i="0" u="none" strike="noStrike" noProof="0" dirty="0" smtClean="0">
                              <a:solidFill>
                                <a:srgbClr val="000000"/>
                              </a:solidFill>
                              <a:effectLst/>
                              <a:latin typeface="Calibri" charset="0"/>
                            </a:rPr>
                            <a:t>0</a:t>
                          </a:r>
                          <a:endParaRPr lang="en-GB" sz="16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charset="0"/>
                          </a:endParaRPr>
                        </a:p>
                      </a:txBody>
                      <a:tcPr marL="12700" marR="12700" marT="1270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GB" sz="1600" b="0" i="0" u="none" strike="noStrike" noProof="0" dirty="0" smtClean="0">
                              <a:solidFill>
                                <a:srgbClr val="000000"/>
                              </a:solidFill>
                              <a:effectLst/>
                              <a:latin typeface="Calibri" charset="0"/>
                            </a:rPr>
                            <a:t>-1</a:t>
                          </a:r>
                          <a:endParaRPr lang="en-GB" sz="16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charset="0"/>
                          </a:endParaRPr>
                        </a:p>
                      </a:txBody>
                      <a:tcPr marL="12700" marR="12700" marT="1270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>
                            <a:lumMod val="40000"/>
                            <a:lumOff val="60000"/>
                          </a:schemeClr>
                        </a:solidFill>
                      </a:tcPr>
                    </a:tc>
                  </a:tr>
                  <a:tr h="25654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GB" sz="1600" b="0" i="0" u="none" strike="noStrike" noProof="0" dirty="0" smtClean="0">
                              <a:solidFill>
                                <a:srgbClr val="000000"/>
                              </a:solidFill>
                              <a:effectLst/>
                              <a:latin typeface="Calibri" charset="0"/>
                            </a:rPr>
                            <a:t>0</a:t>
                          </a:r>
                          <a:endParaRPr lang="en-GB" sz="16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charset="0"/>
                          </a:endParaRPr>
                        </a:p>
                      </a:txBody>
                      <a:tcPr marL="12700" marR="12700" marT="1270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GB" sz="1600" b="0" i="0" u="none" strike="noStrike" noProof="0" dirty="0" smtClean="0">
                              <a:solidFill>
                                <a:srgbClr val="000000"/>
                              </a:solidFill>
                              <a:effectLst/>
                              <a:latin typeface="Calibri" charset="0"/>
                            </a:rPr>
                            <a:t>1</a:t>
                          </a:r>
                          <a:endParaRPr lang="en-GB" sz="16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charset="0"/>
                          </a:endParaRPr>
                        </a:p>
                      </a:txBody>
                      <a:tcPr marL="12700" marR="12700" marT="1270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GB" sz="1600" b="0" i="0" u="none" strike="noStrike" noProof="0" dirty="0" smtClean="0">
                              <a:solidFill>
                                <a:srgbClr val="000000"/>
                              </a:solidFill>
                              <a:effectLst/>
                              <a:latin typeface="Calibri" charset="0"/>
                            </a:rPr>
                            <a:t>0</a:t>
                          </a:r>
                          <a:endParaRPr lang="en-GB" sz="16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charset="0"/>
                          </a:endParaRPr>
                        </a:p>
                      </a:txBody>
                      <a:tcPr marL="12700" marR="12700" marT="1270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GB" sz="1600" b="0" i="0" u="none" strike="noStrike" noProof="0" dirty="0" smtClean="0">
                              <a:solidFill>
                                <a:srgbClr val="000000"/>
                              </a:solidFill>
                              <a:effectLst/>
                              <a:latin typeface="Calibri" charset="0"/>
                            </a:rPr>
                            <a:t>-1</a:t>
                          </a:r>
                          <a:endParaRPr lang="en-GB" sz="16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charset="0"/>
                          </a:endParaRPr>
                        </a:p>
                      </a:txBody>
                      <a:tcPr marL="12700" marR="12700" marT="1270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>
                            <a:lumMod val="40000"/>
                            <a:lumOff val="60000"/>
                          </a:schemeClr>
                        </a:solidFill>
                      </a:tcPr>
                    </a:tc>
                  </a:tr>
                  <a:tr h="25654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GB" sz="1600" b="0" i="0" u="none" strike="noStrike" noProof="0" dirty="0" smtClean="0">
                              <a:solidFill>
                                <a:srgbClr val="000000"/>
                              </a:solidFill>
                              <a:effectLst/>
                              <a:latin typeface="Calibri" charset="0"/>
                            </a:rPr>
                            <a:t>0</a:t>
                          </a:r>
                          <a:endParaRPr lang="en-GB" sz="16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charset="0"/>
                          </a:endParaRPr>
                        </a:p>
                      </a:txBody>
                      <a:tcPr marL="12700" marR="12700" marT="1270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GB" sz="1600" b="0" i="0" u="none" strike="noStrike" noProof="0" dirty="0" smtClean="0">
                              <a:solidFill>
                                <a:srgbClr val="000000"/>
                              </a:solidFill>
                              <a:effectLst/>
                              <a:latin typeface="Calibri" charset="0"/>
                            </a:rPr>
                            <a:t>1</a:t>
                          </a:r>
                          <a:endParaRPr lang="en-GB" sz="16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charset="0"/>
                          </a:endParaRPr>
                        </a:p>
                      </a:txBody>
                      <a:tcPr marL="12700" marR="12700" marT="1270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GB" sz="1600" b="0" i="0" u="none" strike="noStrike" noProof="0" dirty="0" smtClean="0">
                              <a:solidFill>
                                <a:srgbClr val="000000"/>
                              </a:solidFill>
                              <a:effectLst/>
                              <a:latin typeface="Calibri" charset="0"/>
                            </a:rPr>
                            <a:t>1</a:t>
                          </a:r>
                          <a:endParaRPr lang="en-GB" sz="16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charset="0"/>
                          </a:endParaRPr>
                        </a:p>
                      </a:txBody>
                      <a:tcPr marL="12700" marR="12700" marT="1270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GB" sz="1600" b="0" i="0" u="none" strike="noStrike" noProof="0" dirty="0" smtClean="0">
                              <a:solidFill>
                                <a:srgbClr val="000000"/>
                              </a:solidFill>
                              <a:effectLst/>
                              <a:latin typeface="Calibri" charset="0"/>
                            </a:rPr>
                            <a:t>-1</a:t>
                          </a:r>
                          <a:endParaRPr lang="en-GB" sz="16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charset="0"/>
                          </a:endParaRPr>
                        </a:p>
                      </a:txBody>
                      <a:tcPr marL="12700" marR="12700" marT="1270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>
                            <a:lumMod val="40000"/>
                            <a:lumOff val="60000"/>
                          </a:schemeClr>
                        </a:solidFill>
                      </a:tcPr>
                    </a:tc>
                  </a:tr>
                  <a:tr h="25654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GB" sz="1600" b="0" i="0" u="none" strike="noStrike" noProof="0" dirty="0" smtClean="0">
                              <a:solidFill>
                                <a:srgbClr val="000000"/>
                              </a:solidFill>
                              <a:effectLst/>
                              <a:latin typeface="Calibri" charset="0"/>
                            </a:rPr>
                            <a:t>1</a:t>
                          </a:r>
                          <a:endParaRPr lang="en-GB" sz="16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charset="0"/>
                          </a:endParaRPr>
                        </a:p>
                      </a:txBody>
                      <a:tcPr marL="12700" marR="12700" marT="1270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GB" sz="1600" b="0" i="0" u="none" strike="noStrike" noProof="0" dirty="0" smtClean="0">
                              <a:solidFill>
                                <a:srgbClr val="000000"/>
                              </a:solidFill>
                              <a:effectLst/>
                              <a:latin typeface="Calibri" charset="0"/>
                            </a:rPr>
                            <a:t>1</a:t>
                          </a:r>
                          <a:endParaRPr lang="en-GB" sz="16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charset="0"/>
                          </a:endParaRPr>
                        </a:p>
                      </a:txBody>
                      <a:tcPr marL="12700" marR="12700" marT="1270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GB" sz="1600" b="0" i="0" u="none" strike="noStrike" noProof="0" dirty="0" smtClean="0">
                              <a:solidFill>
                                <a:srgbClr val="000000"/>
                              </a:solidFill>
                              <a:effectLst/>
                              <a:latin typeface="Calibri" charset="0"/>
                            </a:rPr>
                            <a:t>1</a:t>
                          </a:r>
                          <a:endParaRPr lang="en-GB" sz="16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charset="0"/>
                          </a:endParaRPr>
                        </a:p>
                      </a:txBody>
                      <a:tcPr marL="12700" marR="12700" marT="1270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GB" sz="1600" b="0" i="0" u="none" strike="noStrike" noProof="0" dirty="0" smtClean="0">
                              <a:solidFill>
                                <a:srgbClr val="000000"/>
                              </a:solidFill>
                              <a:effectLst/>
                              <a:latin typeface="Calibri" charset="0"/>
                            </a:rPr>
                            <a:t>1</a:t>
                          </a:r>
                          <a:endParaRPr lang="en-GB" sz="16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charset="0"/>
                          </a:endParaRPr>
                        </a:p>
                      </a:txBody>
                      <a:tcPr marL="12700" marR="12700" marT="1270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>
                            <a:lumMod val="40000"/>
                            <a:lumOff val="60000"/>
                          </a:schemeClr>
                        </a:solidFill>
                      </a:tcPr>
                    </a:tc>
                  </a:tr>
                  <a:tr h="25654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GB" sz="1600" b="0" i="0" u="none" strike="noStrike" noProof="0" dirty="0" smtClean="0">
                              <a:solidFill>
                                <a:srgbClr val="000000"/>
                              </a:solidFill>
                              <a:effectLst/>
                              <a:latin typeface="Calibri" charset="0"/>
                            </a:rPr>
                            <a:t>1</a:t>
                          </a:r>
                          <a:endParaRPr lang="en-GB" sz="16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charset="0"/>
                          </a:endParaRPr>
                        </a:p>
                      </a:txBody>
                      <a:tcPr marL="12700" marR="12700" marT="1270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GB" sz="1600" b="0" i="0" u="none" strike="noStrike" noProof="0" dirty="0" smtClean="0">
                              <a:solidFill>
                                <a:srgbClr val="000000"/>
                              </a:solidFill>
                              <a:effectLst/>
                              <a:latin typeface="Calibri" charset="0"/>
                            </a:rPr>
                            <a:t>1</a:t>
                          </a:r>
                          <a:endParaRPr lang="en-GB" sz="16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charset="0"/>
                          </a:endParaRPr>
                        </a:p>
                      </a:txBody>
                      <a:tcPr marL="12700" marR="12700" marT="1270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GB" sz="1600" b="0" i="0" u="none" strike="noStrike" noProof="0" dirty="0" smtClean="0">
                              <a:solidFill>
                                <a:srgbClr val="000000"/>
                              </a:solidFill>
                              <a:effectLst/>
                              <a:latin typeface="Calibri" charset="0"/>
                            </a:rPr>
                            <a:t>1</a:t>
                          </a:r>
                          <a:endParaRPr lang="en-GB" sz="16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charset="0"/>
                          </a:endParaRPr>
                        </a:p>
                      </a:txBody>
                      <a:tcPr marL="12700" marR="12700" marT="1270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GB" sz="1600" b="0" i="0" u="none" strike="noStrike" noProof="0" dirty="0" smtClean="0">
                              <a:solidFill>
                                <a:srgbClr val="000000"/>
                              </a:solidFill>
                              <a:effectLst/>
                              <a:latin typeface="Calibri" charset="0"/>
                            </a:rPr>
                            <a:t>-1</a:t>
                          </a:r>
                          <a:endParaRPr lang="en-GB" sz="16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charset="0"/>
                          </a:endParaRPr>
                        </a:p>
                      </a:txBody>
                      <a:tcPr marL="12700" marR="12700" marT="1270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>
                            <a:lumMod val="40000"/>
                            <a:lumOff val="60000"/>
                          </a:schemeClr>
                        </a:solidFill>
                      </a:tcPr>
                    </a:tc>
                  </a:tr>
                  <a:tr h="25654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GB" sz="1600" b="0" i="0" u="none" strike="noStrike" noProof="0" dirty="0" smtClean="0">
                              <a:solidFill>
                                <a:srgbClr val="000000"/>
                              </a:solidFill>
                              <a:effectLst/>
                              <a:latin typeface="Calibri" charset="0"/>
                            </a:rPr>
                            <a:t>0</a:t>
                          </a:r>
                          <a:endParaRPr lang="en-GB" sz="16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charset="0"/>
                          </a:endParaRPr>
                        </a:p>
                      </a:txBody>
                      <a:tcPr marL="12700" marR="12700" marT="1270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GB" sz="1600" b="0" i="0" u="none" strike="noStrike" noProof="0" dirty="0" smtClean="0">
                              <a:solidFill>
                                <a:srgbClr val="000000"/>
                              </a:solidFill>
                              <a:effectLst/>
                              <a:latin typeface="Calibri" charset="0"/>
                            </a:rPr>
                            <a:t>1</a:t>
                          </a:r>
                          <a:endParaRPr lang="en-GB" sz="16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charset="0"/>
                          </a:endParaRPr>
                        </a:p>
                      </a:txBody>
                      <a:tcPr marL="12700" marR="12700" marT="1270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GB" sz="1600" b="0" i="0" u="none" strike="noStrike" noProof="0" dirty="0" smtClean="0">
                              <a:solidFill>
                                <a:srgbClr val="000000"/>
                              </a:solidFill>
                              <a:effectLst/>
                              <a:latin typeface="Calibri" charset="0"/>
                            </a:rPr>
                            <a:t>1</a:t>
                          </a:r>
                          <a:endParaRPr lang="en-GB" sz="16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charset="0"/>
                          </a:endParaRPr>
                        </a:p>
                      </a:txBody>
                      <a:tcPr marL="12700" marR="12700" marT="1270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GB" sz="1600" b="0" i="0" u="none" strike="noStrike" noProof="0" dirty="0" smtClean="0">
                              <a:solidFill>
                                <a:srgbClr val="000000"/>
                              </a:solidFill>
                              <a:effectLst/>
                              <a:latin typeface="Calibri" charset="0"/>
                            </a:rPr>
                            <a:t>0</a:t>
                          </a:r>
                          <a:endParaRPr lang="en-GB" sz="1600" b="0" i="0" u="none" strike="noStrike" noProof="0" dirty="0">
                            <a:solidFill>
                              <a:srgbClr val="000000"/>
                            </a:solidFill>
                            <a:effectLst/>
                            <a:latin typeface="Calibri" charset="0"/>
                          </a:endParaRPr>
                        </a:p>
                      </a:txBody>
                      <a:tcPr marL="12700" marR="12700" marT="12700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>
                            <a:lumMod val="40000"/>
                            <a:lumOff val="60000"/>
                          </a:schemeClr>
                        </a:solidFill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hteck 3"/>
              <p:cNvSpPr/>
              <p:nvPr/>
            </p:nvSpPr>
            <p:spPr>
              <a:xfrm>
                <a:off x="4191000" y="1104275"/>
                <a:ext cx="1849545" cy="16773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mtClean="0">
                          <a:latin typeface="Cambria Math" charset="0"/>
                          <a:ea typeface="Calibri" charset="0"/>
                          <a:cs typeface="Calibri" charset="0"/>
                        </a:rPr>
                        <m:t>𝑃</m:t>
                      </m:r>
                      <m:d>
                        <m:dPr>
                          <m:ctrlPr>
                            <a:rPr lang="en-GB" i="1" smtClean="0">
                              <a:latin typeface="Cambria Math" charset="0"/>
                              <a:ea typeface="Calibri" charset="0"/>
                              <a:cs typeface="Calibri" charset="0"/>
                            </a:rPr>
                          </m:ctrlPr>
                        </m:dPr>
                        <m:e>
                          <m:r>
                            <a:rPr lang="en-GB" i="1" smtClean="0">
                              <a:latin typeface="Cambria Math" charset="0"/>
                              <a:ea typeface="Calibri" charset="0"/>
                              <a:cs typeface="Calibri" charset="0"/>
                            </a:rPr>
                            <m:t>𝑐</m:t>
                          </m:r>
                          <m:r>
                            <a:rPr lang="de-AT" b="0" i="1" smtClean="0">
                              <a:latin typeface="Cambria Math" charset="0"/>
                              <a:ea typeface="Calibri" charset="0"/>
                              <a:cs typeface="Calibri" charset="0"/>
                            </a:rPr>
                            <m:t>=−1</m:t>
                          </m:r>
                        </m:e>
                      </m:d>
                      <m:r>
                        <a:rPr lang="de-AT" b="0" i="1" smtClean="0">
                          <a:latin typeface="Cambria Math" charset="0"/>
                          <a:ea typeface="Calibri" charset="0"/>
                          <a:cs typeface="Calibri" charset="0"/>
                        </a:rPr>
                        <m:t>=</m:t>
                      </m:r>
                      <m:f>
                        <m:fPr>
                          <m:ctrlPr>
                            <a:rPr lang="bg-BG" b="0" i="1" smtClean="0">
                              <a:latin typeface="Cambria Math" charset="0"/>
                              <a:ea typeface="Calibri" charset="0"/>
                              <a:cs typeface="Calibri" charset="0"/>
                            </a:rPr>
                          </m:ctrlPr>
                        </m:fPr>
                        <m:num>
                          <m:r>
                            <a:rPr lang="de-AT" b="0" i="1" smtClean="0">
                              <a:latin typeface="Cambria Math" charset="0"/>
                              <a:ea typeface="Calibri" charset="0"/>
                              <a:cs typeface="Calibri" charset="0"/>
                            </a:rPr>
                            <m:t>8</m:t>
                          </m:r>
                        </m:num>
                        <m:den>
                          <m:r>
                            <a:rPr lang="de-AT" b="0" i="1" smtClean="0">
                              <a:latin typeface="Cambria Math" charset="0"/>
                              <a:ea typeface="Calibri" charset="0"/>
                              <a:cs typeface="Calibri" charset="0"/>
                            </a:rPr>
                            <m:t>13</m:t>
                          </m:r>
                        </m:den>
                      </m:f>
                    </m:oMath>
                  </m:oMathPara>
                </a14:m>
                <a:endParaRPr lang="de-AT" b="0" i="1" dirty="0" smtClean="0">
                  <a:latin typeface="Cambria Math" charset="0"/>
                  <a:ea typeface="Calibri" charset="0"/>
                  <a:cs typeface="Calibri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latin typeface="Cambria Math" charset="0"/>
                          <a:ea typeface="Calibri" charset="0"/>
                          <a:cs typeface="Calibri" charset="0"/>
                        </a:rPr>
                        <m:t>𝑃</m:t>
                      </m:r>
                      <m:d>
                        <m:dPr>
                          <m:ctrlPr>
                            <a:rPr lang="en-GB" i="1">
                              <a:latin typeface="Cambria Math" charset="0"/>
                              <a:ea typeface="Calibri" charset="0"/>
                              <a:cs typeface="Calibri" charset="0"/>
                            </a:rPr>
                          </m:ctrlPr>
                        </m:dPr>
                        <m:e>
                          <m:r>
                            <a:rPr lang="en-GB" i="1">
                              <a:latin typeface="Cambria Math" charset="0"/>
                              <a:ea typeface="Calibri" charset="0"/>
                              <a:cs typeface="Calibri" charset="0"/>
                            </a:rPr>
                            <m:t>𝑐</m:t>
                          </m:r>
                          <m:r>
                            <a:rPr lang="de-AT" i="1">
                              <a:latin typeface="Cambria Math" charset="0"/>
                              <a:ea typeface="Calibri" charset="0"/>
                              <a:cs typeface="Calibri" charset="0"/>
                            </a:rPr>
                            <m:t>=</m:t>
                          </m:r>
                          <m:r>
                            <a:rPr lang="de-AT" b="0" i="1" smtClean="0">
                              <a:latin typeface="Cambria Math" charset="0"/>
                              <a:ea typeface="Calibri" charset="0"/>
                              <a:cs typeface="Calibri" charset="0"/>
                            </a:rPr>
                            <m:t>0</m:t>
                          </m:r>
                        </m:e>
                      </m:d>
                      <m:r>
                        <a:rPr lang="de-AT" i="1">
                          <a:latin typeface="Cambria Math" charset="0"/>
                          <a:ea typeface="Calibri" charset="0"/>
                          <a:cs typeface="Calibri" charset="0"/>
                        </a:rPr>
                        <m:t>=</m:t>
                      </m:r>
                      <m:f>
                        <m:fPr>
                          <m:ctrlPr>
                            <a:rPr lang="bg-BG" i="1">
                              <a:latin typeface="Cambria Math" charset="0"/>
                              <a:ea typeface="Calibri" charset="0"/>
                              <a:cs typeface="Calibri" charset="0"/>
                            </a:rPr>
                          </m:ctrlPr>
                        </m:fPr>
                        <m:num>
                          <m:r>
                            <a:rPr lang="de-AT" b="0" i="1" smtClean="0">
                              <a:latin typeface="Cambria Math" charset="0"/>
                              <a:ea typeface="Calibri" charset="0"/>
                              <a:cs typeface="Calibri" charset="0"/>
                            </a:rPr>
                            <m:t>2</m:t>
                          </m:r>
                        </m:num>
                        <m:den>
                          <m:r>
                            <a:rPr lang="de-AT" i="1">
                              <a:latin typeface="Cambria Math" charset="0"/>
                              <a:ea typeface="Calibri" charset="0"/>
                              <a:cs typeface="Calibri" charset="0"/>
                            </a:rPr>
                            <m:t>13</m:t>
                          </m:r>
                        </m:den>
                      </m:f>
                    </m:oMath>
                  </m:oMathPara>
                </a14:m>
                <a:endParaRPr lang="de-AT" dirty="0" smtClean="0">
                  <a:ea typeface="Calibri" charset="0"/>
                  <a:cs typeface="Calibri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latin typeface="Cambria Math" charset="0"/>
                          <a:ea typeface="Calibri" charset="0"/>
                          <a:cs typeface="Calibri" charset="0"/>
                        </a:rPr>
                        <m:t>𝑃</m:t>
                      </m:r>
                      <m:d>
                        <m:dPr>
                          <m:ctrlPr>
                            <a:rPr lang="en-GB" i="1">
                              <a:latin typeface="Cambria Math" charset="0"/>
                              <a:ea typeface="Calibri" charset="0"/>
                              <a:cs typeface="Calibri" charset="0"/>
                            </a:rPr>
                          </m:ctrlPr>
                        </m:dPr>
                        <m:e>
                          <m:r>
                            <a:rPr lang="en-GB" i="1">
                              <a:latin typeface="Cambria Math" charset="0"/>
                              <a:ea typeface="Calibri" charset="0"/>
                              <a:cs typeface="Calibri" charset="0"/>
                            </a:rPr>
                            <m:t>𝑐</m:t>
                          </m:r>
                          <m:r>
                            <a:rPr lang="de-AT" i="1">
                              <a:latin typeface="Cambria Math" charset="0"/>
                              <a:ea typeface="Calibri" charset="0"/>
                              <a:cs typeface="Calibri" charset="0"/>
                            </a:rPr>
                            <m:t>=</m:t>
                          </m:r>
                          <m:r>
                            <a:rPr lang="de-AT" b="0" i="1" smtClean="0">
                              <a:latin typeface="Cambria Math" charset="0"/>
                              <a:ea typeface="Calibri" charset="0"/>
                              <a:cs typeface="Calibri" charset="0"/>
                            </a:rPr>
                            <m:t>1</m:t>
                          </m:r>
                        </m:e>
                      </m:d>
                      <m:r>
                        <a:rPr lang="de-AT" i="1">
                          <a:latin typeface="Cambria Math" charset="0"/>
                          <a:ea typeface="Calibri" charset="0"/>
                          <a:cs typeface="Calibri" charset="0"/>
                        </a:rPr>
                        <m:t>=</m:t>
                      </m:r>
                      <m:f>
                        <m:fPr>
                          <m:ctrlPr>
                            <a:rPr lang="bg-BG" i="1">
                              <a:latin typeface="Cambria Math" charset="0"/>
                              <a:ea typeface="Calibri" charset="0"/>
                              <a:cs typeface="Calibri" charset="0"/>
                            </a:rPr>
                          </m:ctrlPr>
                        </m:fPr>
                        <m:num>
                          <m:r>
                            <a:rPr lang="de-AT" b="0" i="1" smtClean="0">
                              <a:latin typeface="Cambria Math" charset="0"/>
                              <a:ea typeface="Calibri" charset="0"/>
                              <a:cs typeface="Calibri" charset="0"/>
                            </a:rPr>
                            <m:t>3</m:t>
                          </m:r>
                        </m:num>
                        <m:den>
                          <m:r>
                            <a:rPr lang="de-AT" i="1">
                              <a:latin typeface="Cambria Math" charset="0"/>
                              <a:ea typeface="Calibri" charset="0"/>
                              <a:cs typeface="Calibri" charset="0"/>
                            </a:rPr>
                            <m:t>13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Rechteck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1000" y="1104275"/>
                <a:ext cx="1849545" cy="167738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hteck 9"/>
              <p:cNvSpPr/>
              <p:nvPr/>
            </p:nvSpPr>
            <p:spPr>
              <a:xfrm>
                <a:off x="6172200" y="1066800"/>
                <a:ext cx="1341842" cy="16516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mtClean="0">
                          <a:latin typeface="Cambria Math" charset="0"/>
                          <a:ea typeface="Calibri" charset="0"/>
                          <a:cs typeface="Calibri" charset="0"/>
                        </a:rPr>
                        <m:t>𝑃</m:t>
                      </m:r>
                      <m:d>
                        <m:dPr>
                          <m:ctrlPr>
                            <a:rPr lang="en-GB" i="1" smtClean="0">
                              <a:latin typeface="Cambria Math" charset="0"/>
                              <a:ea typeface="Calibri" charset="0"/>
                              <a:cs typeface="Calibri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charset="0"/>
                                  <a:ea typeface="Calibri" charset="0"/>
                                  <a:cs typeface="Calibri" charset="0"/>
                                </a:rPr>
                              </m:ctrlPr>
                            </m:sSubPr>
                            <m:e>
                              <m:r>
                                <a:rPr lang="de-AT" b="0" i="1" smtClean="0">
                                  <a:latin typeface="Cambria Math" charset="0"/>
                                  <a:ea typeface="Calibri" charset="0"/>
                                  <a:cs typeface="Calibri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de-AT" b="0" i="1" smtClean="0">
                                  <a:latin typeface="Cambria Math" charset="0"/>
                                  <a:ea typeface="Calibri" charset="0"/>
                                  <a:cs typeface="Calibri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de-AT" b="0" i="1" smtClean="0">
                          <a:latin typeface="Cambria Math" charset="0"/>
                          <a:ea typeface="Calibri" charset="0"/>
                          <a:cs typeface="Calibri" charset="0"/>
                        </a:rPr>
                        <m:t>=</m:t>
                      </m:r>
                      <m:f>
                        <m:fPr>
                          <m:ctrlPr>
                            <a:rPr lang="bg-BG" b="0" i="1" smtClean="0">
                              <a:latin typeface="Cambria Math" charset="0"/>
                              <a:ea typeface="Calibri" charset="0"/>
                              <a:cs typeface="Calibri" charset="0"/>
                            </a:rPr>
                          </m:ctrlPr>
                        </m:fPr>
                        <m:num>
                          <m:r>
                            <a:rPr lang="de-AT" b="0" i="1" smtClean="0">
                              <a:latin typeface="Cambria Math" charset="0"/>
                              <a:ea typeface="Calibri" charset="0"/>
                              <a:cs typeface="Calibri" charset="0"/>
                            </a:rPr>
                            <m:t>8</m:t>
                          </m:r>
                        </m:num>
                        <m:den>
                          <m:r>
                            <a:rPr lang="de-AT" b="0" i="1" smtClean="0">
                              <a:latin typeface="Cambria Math" charset="0"/>
                              <a:ea typeface="Calibri" charset="0"/>
                              <a:cs typeface="Calibri" charset="0"/>
                            </a:rPr>
                            <m:t>13</m:t>
                          </m:r>
                        </m:den>
                      </m:f>
                    </m:oMath>
                  </m:oMathPara>
                </a14:m>
                <a:endParaRPr lang="de-AT" b="0" dirty="0" smtClean="0">
                  <a:ea typeface="Calibri" charset="0"/>
                  <a:cs typeface="Calibri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latin typeface="Cambria Math" charset="0"/>
                          <a:ea typeface="Calibri" charset="0"/>
                          <a:cs typeface="Calibri" charset="0"/>
                        </a:rPr>
                        <m:t>𝑃</m:t>
                      </m:r>
                      <m:d>
                        <m:dPr>
                          <m:ctrlPr>
                            <a:rPr lang="en-GB" i="1">
                              <a:latin typeface="Cambria Math" charset="0"/>
                              <a:ea typeface="Calibri" charset="0"/>
                              <a:cs typeface="Calibri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  <a:ea typeface="Calibri" charset="0"/>
                                  <a:cs typeface="Calibri" charset="0"/>
                                </a:rPr>
                              </m:ctrlPr>
                            </m:sSubPr>
                            <m:e>
                              <m:r>
                                <a:rPr lang="de-AT" i="1">
                                  <a:latin typeface="Cambria Math" charset="0"/>
                                  <a:ea typeface="Calibri" charset="0"/>
                                  <a:cs typeface="Calibri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de-AT" b="0" i="1" smtClean="0">
                                  <a:latin typeface="Cambria Math" charset="0"/>
                                  <a:ea typeface="Calibri" charset="0"/>
                                  <a:cs typeface="Calibri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de-AT" i="1">
                          <a:latin typeface="Cambria Math" charset="0"/>
                          <a:ea typeface="Calibri" charset="0"/>
                          <a:cs typeface="Calibri" charset="0"/>
                        </a:rPr>
                        <m:t>=</m:t>
                      </m:r>
                      <m:f>
                        <m:fPr>
                          <m:ctrlPr>
                            <a:rPr lang="bg-BG" i="1">
                              <a:latin typeface="Cambria Math" charset="0"/>
                              <a:ea typeface="Calibri" charset="0"/>
                              <a:cs typeface="Calibri" charset="0"/>
                            </a:rPr>
                          </m:ctrlPr>
                        </m:fPr>
                        <m:num>
                          <m:r>
                            <a:rPr lang="de-AT" b="0" i="1" smtClean="0">
                              <a:latin typeface="Cambria Math" charset="0"/>
                              <a:ea typeface="Calibri" charset="0"/>
                              <a:cs typeface="Calibri" charset="0"/>
                            </a:rPr>
                            <m:t>7</m:t>
                          </m:r>
                        </m:num>
                        <m:den>
                          <m:r>
                            <a:rPr lang="de-AT" i="1">
                              <a:latin typeface="Cambria Math" charset="0"/>
                              <a:ea typeface="Calibri" charset="0"/>
                              <a:cs typeface="Calibri" charset="0"/>
                            </a:rPr>
                            <m:t>13</m:t>
                          </m:r>
                        </m:den>
                      </m:f>
                    </m:oMath>
                  </m:oMathPara>
                </a14:m>
                <a:endParaRPr lang="de-AT" dirty="0" smtClean="0">
                  <a:ea typeface="Calibri" charset="0"/>
                  <a:cs typeface="Calibri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latin typeface="Cambria Math" charset="0"/>
                          <a:ea typeface="Calibri" charset="0"/>
                          <a:cs typeface="Calibri" charset="0"/>
                        </a:rPr>
                        <m:t>𝑃</m:t>
                      </m:r>
                      <m:d>
                        <m:dPr>
                          <m:ctrlPr>
                            <a:rPr lang="en-GB" i="1">
                              <a:latin typeface="Cambria Math" charset="0"/>
                              <a:ea typeface="Calibri" charset="0"/>
                              <a:cs typeface="Calibri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  <a:ea typeface="Calibri" charset="0"/>
                                  <a:cs typeface="Calibri" charset="0"/>
                                </a:rPr>
                              </m:ctrlPr>
                            </m:sSubPr>
                            <m:e>
                              <m:r>
                                <a:rPr lang="de-AT" i="1">
                                  <a:latin typeface="Cambria Math" charset="0"/>
                                  <a:ea typeface="Calibri" charset="0"/>
                                  <a:cs typeface="Calibri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de-AT" b="0" i="1" smtClean="0">
                                  <a:latin typeface="Cambria Math" charset="0"/>
                                  <a:ea typeface="Calibri" charset="0"/>
                                  <a:cs typeface="Calibri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de-AT" i="1">
                          <a:latin typeface="Cambria Math" charset="0"/>
                          <a:ea typeface="Calibri" charset="0"/>
                          <a:cs typeface="Calibri" charset="0"/>
                        </a:rPr>
                        <m:t>=</m:t>
                      </m:r>
                      <m:f>
                        <m:fPr>
                          <m:ctrlPr>
                            <a:rPr lang="bg-BG" i="1">
                              <a:latin typeface="Cambria Math" charset="0"/>
                              <a:ea typeface="Calibri" charset="0"/>
                              <a:cs typeface="Calibri" charset="0"/>
                            </a:rPr>
                          </m:ctrlPr>
                        </m:fPr>
                        <m:num>
                          <m:r>
                            <a:rPr lang="de-AT" b="0" i="1" smtClean="0">
                              <a:latin typeface="Cambria Math" charset="0"/>
                              <a:ea typeface="Calibri" charset="0"/>
                              <a:cs typeface="Calibri" charset="0"/>
                            </a:rPr>
                            <m:t>2</m:t>
                          </m:r>
                        </m:num>
                        <m:den>
                          <m:r>
                            <a:rPr lang="de-AT" i="1">
                              <a:latin typeface="Cambria Math" charset="0"/>
                              <a:ea typeface="Calibri" charset="0"/>
                              <a:cs typeface="Calibri" charset="0"/>
                            </a:rPr>
                            <m:t>13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hteck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2200" y="1066800"/>
                <a:ext cx="1341842" cy="1651671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hteck 12"/>
              <p:cNvSpPr/>
              <p:nvPr/>
            </p:nvSpPr>
            <p:spPr>
              <a:xfrm>
                <a:off x="3962400" y="2819400"/>
                <a:ext cx="1997855" cy="168296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mtClean="0">
                          <a:latin typeface="Cambria Math" charset="0"/>
                          <a:ea typeface="Calibri" charset="0"/>
                          <a:cs typeface="Calibri" charset="0"/>
                        </a:rPr>
                        <m:t>𝑃</m:t>
                      </m:r>
                      <m:d>
                        <m:dPr>
                          <m:ctrlPr>
                            <a:rPr lang="en-GB" i="1" smtClean="0">
                              <a:latin typeface="Cambria Math" charset="0"/>
                              <a:ea typeface="Calibri" charset="0"/>
                              <a:cs typeface="Calibri" charset="0"/>
                            </a:rPr>
                          </m:ctrlPr>
                        </m:dPr>
                        <m:e>
                          <m:r>
                            <a:rPr lang="de-AT" b="0" i="1" smtClean="0">
                              <a:latin typeface="Cambria Math" charset="0"/>
                              <a:ea typeface="Calibri" charset="0"/>
                              <a:cs typeface="Calibri" charset="0"/>
                            </a:rPr>
                            <m:t>𝑐</m:t>
                          </m:r>
                          <m:r>
                            <a:rPr lang="de-AT" b="0" i="1" smtClean="0">
                              <a:latin typeface="Cambria Math" charset="0"/>
                              <a:ea typeface="Calibri" charset="0"/>
                              <a:cs typeface="Calibri" charset="0"/>
                            </a:rPr>
                            <m:t>=−1</m:t>
                          </m:r>
                          <m:r>
                            <m:rPr>
                              <m:lit/>
                            </m:rPr>
                            <a:rPr lang="de-AT" b="0" i="1" smtClean="0">
                              <a:latin typeface="Cambria Math" charset="0"/>
                              <a:ea typeface="Calibri" charset="0"/>
                              <a:cs typeface="Calibri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  <a:ea typeface="Calibri" charset="0"/>
                                  <a:cs typeface="Calibri" charset="0"/>
                                </a:rPr>
                              </m:ctrlPr>
                            </m:sSubPr>
                            <m:e>
                              <m:r>
                                <a:rPr lang="de-AT" i="1">
                                  <a:latin typeface="Cambria Math" charset="0"/>
                                  <a:ea typeface="Calibri" charset="0"/>
                                  <a:cs typeface="Calibri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de-AT" i="1">
                                  <a:latin typeface="Cambria Math" charset="0"/>
                                  <a:ea typeface="Calibri" charset="0"/>
                                  <a:cs typeface="Calibri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de-AT" b="0" i="1" smtClean="0">
                          <a:latin typeface="Cambria Math" charset="0"/>
                          <a:ea typeface="Calibri" charset="0"/>
                          <a:cs typeface="Calibri" charset="0"/>
                        </a:rPr>
                        <m:t>=</m:t>
                      </m:r>
                      <m:f>
                        <m:fPr>
                          <m:ctrlPr>
                            <a:rPr lang="bg-BG" b="0" i="1" smtClean="0">
                              <a:latin typeface="Cambria Math" charset="0"/>
                              <a:ea typeface="Calibri" charset="0"/>
                              <a:cs typeface="Calibri" charset="0"/>
                            </a:rPr>
                          </m:ctrlPr>
                        </m:fPr>
                        <m:num>
                          <m:r>
                            <a:rPr lang="de-AT" b="0" i="1" smtClean="0">
                              <a:latin typeface="Cambria Math" charset="0"/>
                              <a:ea typeface="Calibri" charset="0"/>
                              <a:cs typeface="Calibri" charset="0"/>
                            </a:rPr>
                            <m:t>5</m:t>
                          </m:r>
                        </m:num>
                        <m:den>
                          <m:r>
                            <a:rPr lang="de-AT" b="0" i="1" smtClean="0">
                              <a:latin typeface="Cambria Math" charset="0"/>
                              <a:ea typeface="Calibri" charset="0"/>
                              <a:cs typeface="Calibri" charset="0"/>
                            </a:rPr>
                            <m:t>8</m:t>
                          </m:r>
                        </m:den>
                      </m:f>
                    </m:oMath>
                  </m:oMathPara>
                </a14:m>
                <a:endParaRPr lang="de-AT" b="0" dirty="0" smtClean="0">
                  <a:ea typeface="Calibri" charset="0"/>
                  <a:cs typeface="Calibri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latin typeface="Cambria Math" charset="0"/>
                          <a:ea typeface="Calibri" charset="0"/>
                          <a:cs typeface="Calibri" charset="0"/>
                        </a:rPr>
                        <m:t>𝑃</m:t>
                      </m:r>
                      <m:d>
                        <m:dPr>
                          <m:ctrlPr>
                            <a:rPr lang="en-GB" i="1">
                              <a:latin typeface="Cambria Math" charset="0"/>
                              <a:ea typeface="Calibri" charset="0"/>
                              <a:cs typeface="Calibri" charset="0"/>
                            </a:rPr>
                          </m:ctrlPr>
                        </m:dPr>
                        <m:e>
                          <m:r>
                            <a:rPr lang="de-AT" i="1">
                              <a:latin typeface="Cambria Math" charset="0"/>
                              <a:ea typeface="Calibri" charset="0"/>
                              <a:cs typeface="Calibri" charset="0"/>
                            </a:rPr>
                            <m:t>𝑐</m:t>
                          </m:r>
                          <m:r>
                            <a:rPr lang="de-AT" i="1">
                              <a:latin typeface="Cambria Math" charset="0"/>
                              <a:ea typeface="Calibri" charset="0"/>
                              <a:cs typeface="Calibri" charset="0"/>
                            </a:rPr>
                            <m:t>=0</m:t>
                          </m:r>
                          <m:r>
                            <m:rPr>
                              <m:lit/>
                            </m:rPr>
                            <a:rPr lang="de-AT" i="1">
                              <a:latin typeface="Cambria Math" charset="0"/>
                              <a:ea typeface="Calibri" charset="0"/>
                              <a:cs typeface="Calibri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  <a:ea typeface="Calibri" charset="0"/>
                                  <a:cs typeface="Calibri" charset="0"/>
                                </a:rPr>
                              </m:ctrlPr>
                            </m:sSubPr>
                            <m:e>
                              <m:r>
                                <a:rPr lang="de-AT" i="1">
                                  <a:latin typeface="Cambria Math" charset="0"/>
                                  <a:ea typeface="Calibri" charset="0"/>
                                  <a:cs typeface="Calibri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de-AT" b="0" i="1" smtClean="0">
                                  <a:latin typeface="Cambria Math" charset="0"/>
                                  <a:ea typeface="Calibri" charset="0"/>
                                  <a:cs typeface="Calibri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de-AT" i="1">
                          <a:latin typeface="Cambria Math" charset="0"/>
                          <a:ea typeface="Calibri" charset="0"/>
                          <a:cs typeface="Calibri" charset="0"/>
                        </a:rPr>
                        <m:t>=</m:t>
                      </m:r>
                      <m:f>
                        <m:fPr>
                          <m:ctrlPr>
                            <a:rPr lang="bg-BG" i="1">
                              <a:latin typeface="Cambria Math" charset="0"/>
                              <a:ea typeface="Calibri" charset="0"/>
                              <a:cs typeface="Calibri" charset="0"/>
                            </a:rPr>
                          </m:ctrlPr>
                        </m:fPr>
                        <m:num>
                          <m:r>
                            <a:rPr lang="de-AT" b="0" i="1" smtClean="0">
                              <a:latin typeface="Cambria Math" charset="0"/>
                              <a:ea typeface="Calibri" charset="0"/>
                              <a:cs typeface="Calibri" charset="0"/>
                            </a:rPr>
                            <m:t>1</m:t>
                          </m:r>
                        </m:num>
                        <m:den>
                          <m:r>
                            <a:rPr lang="de-AT" i="1">
                              <a:latin typeface="Cambria Math" charset="0"/>
                              <a:ea typeface="Calibri" charset="0"/>
                              <a:cs typeface="Calibri" charset="0"/>
                            </a:rPr>
                            <m:t>8</m:t>
                          </m:r>
                        </m:den>
                      </m:f>
                    </m:oMath>
                  </m:oMathPara>
                </a14:m>
                <a:endParaRPr lang="de-AT" dirty="0">
                  <a:ea typeface="Calibri" charset="0"/>
                  <a:cs typeface="Calibri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latin typeface="Cambria Math" charset="0"/>
                          <a:ea typeface="Calibri" charset="0"/>
                          <a:cs typeface="Calibri" charset="0"/>
                        </a:rPr>
                        <m:t>𝑃</m:t>
                      </m:r>
                      <m:d>
                        <m:dPr>
                          <m:ctrlPr>
                            <a:rPr lang="en-GB" i="1">
                              <a:latin typeface="Cambria Math" charset="0"/>
                              <a:ea typeface="Calibri" charset="0"/>
                              <a:cs typeface="Calibri" charset="0"/>
                            </a:rPr>
                          </m:ctrlPr>
                        </m:dPr>
                        <m:e>
                          <m:r>
                            <a:rPr lang="de-AT" i="1">
                              <a:latin typeface="Cambria Math" charset="0"/>
                              <a:ea typeface="Calibri" charset="0"/>
                              <a:cs typeface="Calibri" charset="0"/>
                            </a:rPr>
                            <m:t>𝑐</m:t>
                          </m:r>
                          <m:r>
                            <a:rPr lang="de-AT" i="1">
                              <a:latin typeface="Cambria Math" charset="0"/>
                              <a:ea typeface="Calibri" charset="0"/>
                              <a:cs typeface="Calibri" charset="0"/>
                            </a:rPr>
                            <m:t>=1</m:t>
                          </m:r>
                          <m:r>
                            <m:rPr>
                              <m:lit/>
                            </m:rPr>
                            <a:rPr lang="de-AT" i="1">
                              <a:latin typeface="Cambria Math" charset="0"/>
                              <a:ea typeface="Calibri" charset="0"/>
                              <a:cs typeface="Calibri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  <a:ea typeface="Calibri" charset="0"/>
                                  <a:cs typeface="Calibri" charset="0"/>
                                </a:rPr>
                              </m:ctrlPr>
                            </m:sSubPr>
                            <m:e>
                              <m:r>
                                <a:rPr lang="de-AT" i="1">
                                  <a:latin typeface="Cambria Math" charset="0"/>
                                  <a:ea typeface="Calibri" charset="0"/>
                                  <a:cs typeface="Calibri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de-AT" i="1">
                                  <a:latin typeface="Cambria Math" charset="0"/>
                                  <a:ea typeface="Calibri" charset="0"/>
                                  <a:cs typeface="Calibri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de-AT" i="1">
                          <a:latin typeface="Cambria Math" charset="0"/>
                          <a:ea typeface="Calibri" charset="0"/>
                          <a:cs typeface="Calibri" charset="0"/>
                        </a:rPr>
                        <m:t>=</m:t>
                      </m:r>
                      <m:f>
                        <m:fPr>
                          <m:ctrlPr>
                            <a:rPr lang="bg-BG" i="1">
                              <a:latin typeface="Cambria Math" charset="0"/>
                              <a:ea typeface="Calibri" charset="0"/>
                              <a:cs typeface="Calibri" charset="0"/>
                            </a:rPr>
                          </m:ctrlPr>
                        </m:fPr>
                        <m:num>
                          <m:r>
                            <a:rPr lang="de-AT" b="0" i="1" smtClean="0">
                              <a:latin typeface="Cambria Math" charset="0"/>
                              <a:ea typeface="Calibri" charset="0"/>
                              <a:cs typeface="Calibri" charset="0"/>
                            </a:rPr>
                            <m:t>2</m:t>
                          </m:r>
                        </m:num>
                        <m:den>
                          <m:r>
                            <a:rPr lang="de-AT" i="1">
                              <a:latin typeface="Cambria Math" charset="0"/>
                              <a:ea typeface="Calibri" charset="0"/>
                              <a:cs typeface="Calibri" charset="0"/>
                            </a:rPr>
                            <m:t>8</m:t>
                          </m:r>
                        </m:den>
                      </m:f>
                    </m:oMath>
                  </m:oMathPara>
                </a14:m>
                <a:endParaRPr lang="de-AT" dirty="0">
                  <a:ea typeface="Calibri" charset="0"/>
                  <a:cs typeface="Calibri" charset="0"/>
                </a:endParaRPr>
              </a:p>
            </p:txBody>
          </p:sp>
        </mc:Choice>
        <mc:Fallback xmlns="">
          <p:sp>
            <p:nvSpPr>
              <p:cNvPr id="13" name="Rechteck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2400" y="2819400"/>
                <a:ext cx="1997855" cy="1682961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hteck 13"/>
              <p:cNvSpPr/>
              <p:nvPr/>
            </p:nvSpPr>
            <p:spPr>
              <a:xfrm>
                <a:off x="421289" y="4874018"/>
                <a:ext cx="2929905" cy="147732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AT" b="0" i="1" smtClean="0">
                          <a:latin typeface="Cambria Math" charset="0"/>
                          <a:ea typeface="Calibri" charset="0"/>
                          <a:cs typeface="Calibri" charset="0"/>
                        </a:rPr>
                        <m:t>𝑀𝐼</m:t>
                      </m:r>
                      <m:d>
                        <m:dPr>
                          <m:ctrlPr>
                            <a:rPr lang="en-GB" i="1" smtClean="0">
                              <a:latin typeface="Cambria Math" charset="0"/>
                              <a:ea typeface="Calibri" charset="0"/>
                              <a:cs typeface="Calibri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  <a:ea typeface="Calibri" charset="0"/>
                                  <a:cs typeface="Calibri" charset="0"/>
                                </a:rPr>
                              </m:ctrlPr>
                            </m:sSubPr>
                            <m:e>
                              <m:r>
                                <a:rPr lang="de-AT" i="1">
                                  <a:latin typeface="Cambria Math" charset="0"/>
                                  <a:ea typeface="Calibri" charset="0"/>
                                  <a:cs typeface="Calibri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de-AT" i="1">
                                  <a:latin typeface="Cambria Math" charset="0"/>
                                  <a:ea typeface="Calibri" charset="0"/>
                                  <a:cs typeface="Calibri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de-AT" b="0" i="1" smtClean="0">
                              <a:latin typeface="Cambria Math" charset="0"/>
                              <a:ea typeface="Calibri" charset="0"/>
                              <a:cs typeface="Calibri" charset="0"/>
                            </a:rPr>
                            <m:t>,</m:t>
                          </m:r>
                          <m:r>
                            <a:rPr lang="de-AT" b="0" i="1" smtClean="0">
                              <a:latin typeface="Cambria Math" charset="0"/>
                              <a:ea typeface="Calibri" charset="0"/>
                              <a:cs typeface="Calibri" charset="0"/>
                            </a:rPr>
                            <m:t>𝑐</m:t>
                          </m:r>
                          <m:r>
                            <a:rPr lang="de-AT" b="0" i="1" smtClean="0">
                              <a:latin typeface="Cambria Math" charset="0"/>
                              <a:ea typeface="Calibri" charset="0"/>
                              <a:cs typeface="Calibri" charset="0"/>
                            </a:rPr>
                            <m:t>=−1</m:t>
                          </m:r>
                        </m:e>
                      </m:d>
                      <m:r>
                        <a:rPr lang="de-AT" b="0" i="1" smtClean="0">
                          <a:latin typeface="Cambria Math" charset="0"/>
                          <a:ea typeface="Calibri" charset="0"/>
                          <a:cs typeface="Calibri" charset="0"/>
                        </a:rPr>
                        <m:t>=0.015</m:t>
                      </m:r>
                    </m:oMath>
                  </m:oMathPara>
                </a14:m>
                <a:endParaRPr lang="de-AT" b="0" dirty="0" smtClean="0">
                  <a:ea typeface="Calibri" charset="0"/>
                  <a:cs typeface="Calibri" charset="0"/>
                </a:endParaRPr>
              </a:p>
              <a:p>
                <a:endParaRPr lang="de-AT" b="0" dirty="0" smtClean="0">
                  <a:ea typeface="Calibri" charset="0"/>
                  <a:cs typeface="Calibri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AT" i="1">
                          <a:latin typeface="Cambria Math" charset="0"/>
                          <a:ea typeface="Calibri" charset="0"/>
                          <a:cs typeface="Calibri" charset="0"/>
                        </a:rPr>
                        <m:t>𝑀𝐼</m:t>
                      </m:r>
                      <m:d>
                        <m:dPr>
                          <m:ctrlPr>
                            <a:rPr lang="en-GB" i="1">
                              <a:latin typeface="Cambria Math" charset="0"/>
                              <a:ea typeface="Calibri" charset="0"/>
                              <a:cs typeface="Calibri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  <a:ea typeface="Calibri" charset="0"/>
                                  <a:cs typeface="Calibri" charset="0"/>
                                </a:rPr>
                              </m:ctrlPr>
                            </m:sSubPr>
                            <m:e>
                              <m:r>
                                <a:rPr lang="de-AT" i="1">
                                  <a:latin typeface="Cambria Math" charset="0"/>
                                  <a:ea typeface="Calibri" charset="0"/>
                                  <a:cs typeface="Calibri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de-AT" i="1">
                                  <a:latin typeface="Cambria Math" charset="0"/>
                                  <a:ea typeface="Calibri" charset="0"/>
                                  <a:cs typeface="Calibri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de-AT" i="1">
                              <a:latin typeface="Cambria Math" charset="0"/>
                              <a:ea typeface="Calibri" charset="0"/>
                              <a:cs typeface="Calibri" charset="0"/>
                            </a:rPr>
                            <m:t>,</m:t>
                          </m:r>
                          <m:r>
                            <a:rPr lang="de-AT" i="1">
                              <a:latin typeface="Cambria Math" charset="0"/>
                              <a:ea typeface="Calibri" charset="0"/>
                              <a:cs typeface="Calibri" charset="0"/>
                            </a:rPr>
                            <m:t>𝑐</m:t>
                          </m:r>
                          <m:r>
                            <a:rPr lang="de-AT" i="1">
                              <a:latin typeface="Cambria Math" charset="0"/>
                              <a:ea typeface="Calibri" charset="0"/>
                              <a:cs typeface="Calibri" charset="0"/>
                            </a:rPr>
                            <m:t>=0</m:t>
                          </m:r>
                        </m:e>
                      </m:d>
                      <m:r>
                        <a:rPr lang="de-AT" i="1">
                          <a:latin typeface="Cambria Math" charset="0"/>
                          <a:ea typeface="Calibri" charset="0"/>
                          <a:cs typeface="Calibri" charset="0"/>
                        </a:rPr>
                        <m:t>=</m:t>
                      </m:r>
                      <m:r>
                        <a:rPr lang="de-AT" b="0" i="1" smtClean="0">
                          <a:latin typeface="Cambria Math" charset="0"/>
                          <a:ea typeface="Calibri" charset="0"/>
                          <a:cs typeface="Calibri" charset="0"/>
                        </a:rPr>
                        <m:t>−0.207</m:t>
                      </m:r>
                    </m:oMath>
                  </m:oMathPara>
                </a14:m>
                <a:endParaRPr lang="de-AT" dirty="0" smtClean="0">
                  <a:ea typeface="Calibri" charset="0"/>
                  <a:cs typeface="Calibri" charset="0"/>
                </a:endParaRPr>
              </a:p>
              <a:p>
                <a:endParaRPr lang="de-AT" dirty="0">
                  <a:ea typeface="Calibri" charset="0"/>
                  <a:cs typeface="Calibri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AT" i="1">
                          <a:latin typeface="Cambria Math" charset="0"/>
                          <a:ea typeface="Calibri" charset="0"/>
                          <a:cs typeface="Calibri" charset="0"/>
                        </a:rPr>
                        <m:t>𝑀𝐼</m:t>
                      </m:r>
                      <m:d>
                        <m:dPr>
                          <m:ctrlPr>
                            <a:rPr lang="en-GB" i="1">
                              <a:latin typeface="Cambria Math" charset="0"/>
                              <a:ea typeface="Calibri" charset="0"/>
                              <a:cs typeface="Calibri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  <a:ea typeface="Calibri" charset="0"/>
                                  <a:cs typeface="Calibri" charset="0"/>
                                </a:rPr>
                              </m:ctrlPr>
                            </m:sSubPr>
                            <m:e>
                              <m:r>
                                <a:rPr lang="de-AT" i="1">
                                  <a:latin typeface="Cambria Math" charset="0"/>
                                  <a:ea typeface="Calibri" charset="0"/>
                                  <a:cs typeface="Calibri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de-AT" i="1">
                                  <a:latin typeface="Cambria Math" charset="0"/>
                                  <a:ea typeface="Calibri" charset="0"/>
                                  <a:cs typeface="Calibri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de-AT" i="1">
                              <a:latin typeface="Cambria Math" charset="0"/>
                              <a:ea typeface="Calibri" charset="0"/>
                              <a:cs typeface="Calibri" charset="0"/>
                            </a:rPr>
                            <m:t>,</m:t>
                          </m:r>
                          <m:r>
                            <a:rPr lang="de-AT" i="1">
                              <a:latin typeface="Cambria Math" charset="0"/>
                              <a:ea typeface="Calibri" charset="0"/>
                              <a:cs typeface="Calibri" charset="0"/>
                            </a:rPr>
                            <m:t>𝑐</m:t>
                          </m:r>
                          <m:r>
                            <a:rPr lang="de-AT" i="1">
                              <a:latin typeface="Cambria Math" charset="0"/>
                              <a:ea typeface="Calibri" charset="0"/>
                              <a:cs typeface="Calibri" charset="0"/>
                            </a:rPr>
                            <m:t>=1</m:t>
                          </m:r>
                        </m:e>
                      </m:d>
                      <m:r>
                        <a:rPr lang="de-AT" i="1">
                          <a:latin typeface="Cambria Math" charset="0"/>
                          <a:ea typeface="Calibri" charset="0"/>
                          <a:cs typeface="Calibri" charset="0"/>
                        </a:rPr>
                        <m:t>=</m:t>
                      </m:r>
                      <m:r>
                        <a:rPr lang="de-AT" b="0" i="1" smtClean="0">
                          <a:latin typeface="Cambria Math" charset="0"/>
                          <a:ea typeface="Calibri" charset="0"/>
                          <a:cs typeface="Calibri" charset="0"/>
                        </a:rPr>
                        <m:t>0.080</m:t>
                      </m:r>
                    </m:oMath>
                  </m:oMathPara>
                </a14:m>
                <a:endParaRPr lang="de-AT" dirty="0">
                  <a:ea typeface="Calibri" charset="0"/>
                  <a:cs typeface="Calibri" charset="0"/>
                </a:endParaRPr>
              </a:p>
            </p:txBody>
          </p:sp>
        </mc:Choice>
        <mc:Fallback xmlns="">
          <p:sp>
            <p:nvSpPr>
              <p:cNvPr id="14" name="Rechteck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289" y="4874018"/>
                <a:ext cx="2929905" cy="1477328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hteck 5"/>
              <p:cNvSpPr/>
              <p:nvPr/>
            </p:nvSpPr>
            <p:spPr>
              <a:xfrm>
                <a:off x="3886200" y="4874018"/>
                <a:ext cx="4572000" cy="923330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mtClean="0">
                          <a:latin typeface="Cambria Math" charset="0"/>
                          <a:ea typeface="Calibri" charset="0"/>
                          <a:cs typeface="Calibri" charset="0"/>
                        </a:rPr>
                        <m:t>𝑀</m:t>
                      </m:r>
                      <m:sSub>
                        <m:sSubPr>
                          <m:ctrlPr>
                            <a:rPr lang="de-AT" i="1">
                              <a:latin typeface="Cambria Math" charset="0"/>
                              <a:ea typeface="Calibri" charset="0"/>
                              <a:cs typeface="Calibri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charset="0"/>
                              <a:ea typeface="Calibri" charset="0"/>
                              <a:cs typeface="Calibri" charset="0"/>
                            </a:rPr>
                            <m:t>𝐼</m:t>
                          </m:r>
                        </m:e>
                        <m:sub>
                          <m:r>
                            <a:rPr lang="de-AT" i="1">
                              <a:latin typeface="Cambria Math" charset="0"/>
                              <a:ea typeface="Calibri" charset="0"/>
                              <a:cs typeface="Calibri" charset="0"/>
                            </a:rPr>
                            <m:t>𝑚𝑎𝑥</m:t>
                          </m:r>
                        </m:sub>
                      </m:sSub>
                      <m:d>
                        <m:dPr>
                          <m:ctrlPr>
                            <a:rPr lang="en-GB" i="1">
                              <a:latin typeface="Cambria Math" charset="0"/>
                              <a:ea typeface="Calibri" charset="0"/>
                              <a:cs typeface="Calibri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  <a:ea typeface="Calibri" charset="0"/>
                                  <a:cs typeface="Calibri" charset="0"/>
                                </a:rPr>
                              </m:ctrlPr>
                            </m:sSubPr>
                            <m:e>
                              <m:r>
                                <a:rPr lang="de-AT" i="1">
                                  <a:latin typeface="Cambria Math" charset="0"/>
                                  <a:ea typeface="Calibri" charset="0"/>
                                  <a:cs typeface="Calibri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de-AT" i="1">
                                  <a:latin typeface="Cambria Math" charset="0"/>
                                  <a:ea typeface="Calibri" charset="0"/>
                                  <a:cs typeface="Calibri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de-AT" i="1">
                          <a:latin typeface="Cambria Math" charset="0"/>
                          <a:ea typeface="Calibri" charset="0"/>
                          <a:cs typeface="Calibri" charset="0"/>
                        </a:rPr>
                        <m:t>=</m:t>
                      </m:r>
                      <m:r>
                        <a:rPr lang="de-AT" b="0" i="1" smtClean="0">
                          <a:latin typeface="Cambria Math" charset="0"/>
                          <a:ea typeface="Calibri" charset="0"/>
                          <a:cs typeface="Calibri" charset="0"/>
                        </a:rPr>
                        <m:t>0.080</m:t>
                      </m:r>
                    </m:oMath>
                  </m:oMathPara>
                </a14:m>
                <a:endParaRPr lang="de-AT" b="0" i="1" dirty="0" smtClean="0">
                  <a:latin typeface="Cambria Math" charset="0"/>
                  <a:ea typeface="Calibri" charset="0"/>
                  <a:cs typeface="Calibri" charset="0"/>
                </a:endParaRPr>
              </a:p>
              <a:p>
                <a:endParaRPr lang="de-AT" i="1" dirty="0" smtClean="0">
                  <a:latin typeface="Cambria Math" charset="0"/>
                  <a:ea typeface="Calibri" charset="0"/>
                  <a:cs typeface="Calibri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latin typeface="Cambria Math" charset="0"/>
                          <a:ea typeface="Calibri" charset="0"/>
                          <a:cs typeface="Calibri" charset="0"/>
                        </a:rPr>
                        <m:t>𝑀</m:t>
                      </m:r>
                      <m:sSub>
                        <m:sSubPr>
                          <m:ctrlPr>
                            <a:rPr lang="de-AT" i="1">
                              <a:latin typeface="Cambria Math" charset="0"/>
                              <a:ea typeface="Calibri" charset="0"/>
                              <a:cs typeface="Calibri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charset="0"/>
                              <a:ea typeface="Calibri" charset="0"/>
                              <a:cs typeface="Calibri" charset="0"/>
                            </a:rPr>
                            <m:t>𝐼</m:t>
                          </m:r>
                        </m:e>
                        <m:sub>
                          <m:r>
                            <a:rPr lang="de-AT" i="1">
                              <a:latin typeface="Cambria Math" charset="0"/>
                              <a:ea typeface="Calibri" charset="0"/>
                              <a:cs typeface="Calibri" charset="0"/>
                            </a:rPr>
                            <m:t>𝑚𝑒𝑎𝑛</m:t>
                          </m:r>
                        </m:sub>
                      </m:sSub>
                      <m:d>
                        <m:dPr>
                          <m:ctrlPr>
                            <a:rPr lang="en-GB" i="1">
                              <a:latin typeface="Cambria Math" charset="0"/>
                              <a:ea typeface="Calibri" charset="0"/>
                              <a:cs typeface="Calibri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  <a:ea typeface="Calibri" charset="0"/>
                                  <a:cs typeface="Calibri" charset="0"/>
                                </a:rPr>
                              </m:ctrlPr>
                            </m:sSubPr>
                            <m:e>
                              <m:r>
                                <a:rPr lang="de-AT" i="1">
                                  <a:latin typeface="Cambria Math" charset="0"/>
                                  <a:ea typeface="Calibri" charset="0"/>
                                  <a:cs typeface="Calibri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de-AT" i="1">
                                  <a:latin typeface="Cambria Math" charset="0"/>
                                  <a:ea typeface="Calibri" charset="0"/>
                                  <a:cs typeface="Calibri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de-AT" i="1">
                          <a:latin typeface="Cambria Math" charset="0"/>
                          <a:ea typeface="Calibri" charset="0"/>
                          <a:cs typeface="Calibri" charset="0"/>
                        </a:rPr>
                        <m:t>=</m:t>
                      </m:r>
                      <m:r>
                        <a:rPr lang="de-AT" b="0" i="1" smtClean="0">
                          <a:latin typeface="Cambria Math" charset="0"/>
                          <a:ea typeface="Calibri" charset="0"/>
                          <a:cs typeface="Calibri" charset="0"/>
                        </a:rPr>
                        <m:t>−0.004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Rechteck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6200" y="4874018"/>
                <a:ext cx="4572000" cy="923330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7480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000" dirty="0" smtClean="0"/>
              <a:t>Feature Selection – </a:t>
            </a:r>
            <a:r>
              <a:rPr lang="en-GB" sz="2000" dirty="0" err="1" smtClean="0"/>
              <a:t>Informativeness</a:t>
            </a:r>
            <a:r>
              <a:rPr lang="en-GB" sz="2000" dirty="0" smtClean="0"/>
              <a:t> measures</a:t>
            </a:r>
            <a:endParaRPr lang="en-GB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Inhaltsplatzhalter 3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sz="2800" dirty="0" smtClean="0">
                    <a:latin typeface="Calibri" charset="0"/>
                    <a:ea typeface="Calibri" charset="0"/>
                    <a:cs typeface="Calibri" charset="0"/>
                  </a:rPr>
                  <a:t>Other supervised measure:</a:t>
                </a:r>
              </a:p>
              <a:p>
                <a:pPr lvl="1"/>
                <a:r>
                  <a:rPr lang="en-GB" sz="2400" dirty="0" smtClean="0">
                    <a:latin typeface="Calibri" charset="0"/>
                    <a:ea typeface="Calibri" charset="0"/>
                    <a:cs typeface="Calibri" charset="0"/>
                  </a:rPr>
                  <a:t>Gini Index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de-AT" sz="2800" b="0" i="1" smtClean="0">
                            <a:latin typeface="Cambria Math" charset="0"/>
                            <a:ea typeface="Calibri" charset="0"/>
                            <a:cs typeface="Calibri" charset="0"/>
                          </a:rPr>
                        </m:ctrlPr>
                      </m:sSupPr>
                      <m:e>
                        <m:r>
                          <a:rPr lang="en-GB" sz="2800" i="1" smtClean="0">
                            <a:latin typeface="Cambria Math" charset="0"/>
                            <a:ea typeface="Calibri" charset="0"/>
                            <a:cs typeface="Calibri" charset="0"/>
                          </a:rPr>
                          <m:t>𝜒</m:t>
                        </m:r>
                      </m:e>
                      <m:sup>
                        <m:r>
                          <a:rPr lang="de-AT" sz="2800" b="0" i="1" smtClean="0">
                            <a:latin typeface="Cambria Math" charset="0"/>
                            <a:ea typeface="Calibri" charset="0"/>
                            <a:cs typeface="Calibri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GB" sz="2400" dirty="0" smtClean="0">
                    <a:latin typeface="Calibri" charset="0"/>
                    <a:ea typeface="Calibri" charset="0"/>
                    <a:cs typeface="Calibri" charset="0"/>
                  </a:rPr>
                  <a:t> statistics</a:t>
                </a:r>
              </a:p>
              <a:p>
                <a:pPr lvl="1"/>
                <a:r>
                  <a:rPr lang="en-GB" sz="2400" dirty="0" smtClean="0">
                    <a:latin typeface="Calibri" charset="0"/>
                    <a:ea typeface="Calibri" charset="0"/>
                    <a:cs typeface="Calibri" charset="0"/>
                  </a:rPr>
                  <a:t>Information Gain</a:t>
                </a:r>
              </a:p>
            </p:txBody>
          </p:sp>
        </mc:Choice>
        <mc:Fallback xmlns="">
          <p:sp>
            <p:nvSpPr>
              <p:cNvPr id="4" name="Inhaltsplatzhalt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273" t="-12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73583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400" dirty="0" smtClean="0"/>
              <a:t>Feature Selection – Subset selection</a:t>
            </a:r>
            <a:endParaRPr lang="en-GB" sz="2400" dirty="0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800" dirty="0" smtClean="0">
                <a:latin typeface="Calibri" charset="0"/>
                <a:ea typeface="Calibri" charset="0"/>
                <a:cs typeface="Calibri" charset="0"/>
              </a:rPr>
              <a:t>Finding a subset of features with reasonable evaluation performance on training data</a:t>
            </a:r>
          </a:p>
          <a:p>
            <a:pPr lvl="1"/>
            <a:r>
              <a:rPr lang="en-GB" sz="2400" dirty="0" smtClean="0">
                <a:latin typeface="Calibri" charset="0"/>
                <a:ea typeface="Calibri" charset="0"/>
                <a:cs typeface="Calibri" charset="0"/>
              </a:rPr>
              <a:t>Not test data, it is cheating!</a:t>
            </a:r>
          </a:p>
          <a:p>
            <a:endParaRPr lang="en-GB" sz="2800" dirty="0">
              <a:latin typeface="Calibri" charset="0"/>
              <a:ea typeface="Calibri" charset="0"/>
              <a:cs typeface="Calibri" charset="0"/>
            </a:endParaRPr>
          </a:p>
          <a:p>
            <a:r>
              <a:rPr lang="en-GB" sz="2800" dirty="0" smtClean="0">
                <a:latin typeface="Calibri" charset="0"/>
                <a:ea typeface="Calibri" charset="0"/>
                <a:cs typeface="Calibri" charset="0"/>
              </a:rPr>
              <a:t>Subset selection algorithms:</a:t>
            </a:r>
          </a:p>
          <a:p>
            <a:pPr lvl="1"/>
            <a:r>
              <a:rPr lang="en-GB" sz="2400" dirty="0" smtClean="0">
                <a:latin typeface="Calibri" charset="0"/>
                <a:ea typeface="Calibri" charset="0"/>
                <a:cs typeface="Calibri" charset="0"/>
              </a:rPr>
              <a:t>Best Subset Selection</a:t>
            </a:r>
          </a:p>
          <a:p>
            <a:pPr lvl="1"/>
            <a:r>
              <a:rPr lang="en-GB" sz="2400" dirty="0" smtClean="0">
                <a:latin typeface="Calibri" charset="0"/>
                <a:ea typeface="Calibri" charset="0"/>
                <a:cs typeface="Calibri" charset="0"/>
              </a:rPr>
              <a:t>Forward Stepwise Selection</a:t>
            </a:r>
          </a:p>
          <a:p>
            <a:pPr lvl="1"/>
            <a:r>
              <a:rPr lang="en-GB" sz="2400" dirty="0" smtClean="0">
                <a:latin typeface="Calibri" charset="0"/>
                <a:ea typeface="Calibri" charset="0"/>
                <a:cs typeface="Calibri" charset="0"/>
              </a:rPr>
              <a:t>Backward Stepwise Selection</a:t>
            </a:r>
          </a:p>
          <a:p>
            <a:pPr lvl="1"/>
            <a:endParaRPr lang="en-GB" sz="2400" dirty="0"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7783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400" dirty="0" smtClean="0"/>
              <a:t>Feature Selection – Best Subset</a:t>
            </a:r>
            <a:endParaRPr lang="en-GB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Inhaltsplatzhalter 3"/>
              <p:cNvSpPr>
                <a:spLocks noGrp="1"/>
              </p:cNvSpPr>
              <p:nvPr>
                <p:ph idx="1"/>
              </p:nvPr>
            </p:nvSpPr>
            <p:spPr>
              <a:xfrm>
                <a:off x="611188" y="1557338"/>
                <a:ext cx="8137525" cy="4919662"/>
              </a:xfrm>
            </p:spPr>
            <p:txBody>
              <a:bodyPr/>
              <a:lstStyle/>
              <a:p>
                <a:pPr marL="457200" indent="-457200">
                  <a:buFont typeface="+mj-lt"/>
                  <a:buAutoNum type="arabicPeriod"/>
                </a:pPr>
                <a:r>
                  <a:rPr lang="en-US" dirty="0" smtClean="0">
                    <a:latin typeface="Calibri" charset="0"/>
                    <a:ea typeface="Calibri" charset="0"/>
                    <a:cs typeface="Calibri" charset="0"/>
                  </a:rPr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AT" b="0" i="1" smtClean="0">
                            <a:latin typeface="Cambria Math" charset="0"/>
                            <a:ea typeface="Calibri" charset="0"/>
                            <a:cs typeface="Calibri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charset="0"/>
                            <a:ea typeface="Calibri" charset="0"/>
                            <a:cs typeface="Calibri" charset="0"/>
                          </a:rPr>
                          <m:t>ℳ</m:t>
                        </m:r>
                      </m:e>
                      <m:sub>
                        <m:r>
                          <a:rPr lang="de-AT" b="0" i="1" smtClean="0">
                            <a:latin typeface="Cambria Math" charset="0"/>
                            <a:ea typeface="Calibri" charset="0"/>
                            <a:cs typeface="Calibri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 smtClean="0">
                    <a:latin typeface="Calibri" charset="0"/>
                    <a:ea typeface="Calibri" charset="0"/>
                    <a:cs typeface="Calibri" charset="0"/>
                  </a:rPr>
                  <a:t> denote the </a:t>
                </a:r>
                <a:r>
                  <a:rPr lang="en-US" i="1" dirty="0" smtClean="0">
                    <a:latin typeface="Calibri" charset="0"/>
                    <a:ea typeface="Calibri" charset="0"/>
                    <a:cs typeface="Calibri" charset="0"/>
                  </a:rPr>
                  <a:t>null</a:t>
                </a:r>
                <a:r>
                  <a:rPr lang="en-US" dirty="0" smtClean="0">
                    <a:latin typeface="Calibri" charset="0"/>
                    <a:ea typeface="Calibri" charset="0"/>
                    <a:cs typeface="Calibri" charset="0"/>
                  </a:rPr>
                  <a:t> model, which contains no features.</a:t>
                </a:r>
              </a:p>
              <a:p>
                <a:pPr marL="457200" indent="-457200">
                  <a:buFont typeface="+mj-lt"/>
                  <a:buAutoNum type="arabicPeriod"/>
                </a:pPr>
                <a:endParaRPr lang="en-US" sz="2800" dirty="0" smtClean="0">
                  <a:latin typeface="Calibri" charset="0"/>
                  <a:ea typeface="Calibri" charset="0"/>
                  <a:cs typeface="Calibri" charset="0"/>
                </a:endParaRP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 smtClean="0">
                    <a:latin typeface="Calibri" charset="0"/>
                    <a:ea typeface="Calibri" charset="0"/>
                    <a:cs typeface="Calibri" charset="0"/>
                  </a:rPr>
                  <a:t>For </a:t>
                </a:r>
                <a14:m>
                  <m:oMath xmlns:m="http://schemas.openxmlformats.org/officeDocument/2006/math">
                    <m:r>
                      <a:rPr lang="de-AT" b="0" i="1" smtClean="0">
                        <a:latin typeface="Cambria Math" charset="0"/>
                        <a:ea typeface="Calibri" charset="0"/>
                        <a:cs typeface="Calibri" charset="0"/>
                      </a:rPr>
                      <m:t>𝑘</m:t>
                    </m:r>
                    <m:r>
                      <a:rPr lang="de-AT" b="0" i="1" smtClean="0">
                        <a:latin typeface="Cambria Math" charset="0"/>
                        <a:ea typeface="Calibri" charset="0"/>
                        <a:cs typeface="Calibri" charset="0"/>
                      </a:rPr>
                      <m:t>=1,2,…,</m:t>
                    </m:r>
                    <m:r>
                      <a:rPr lang="de-AT" b="0" i="1" smtClean="0">
                        <a:latin typeface="Cambria Math" charset="0"/>
                        <a:ea typeface="Calibri" charset="0"/>
                        <a:cs typeface="Calibri" charset="0"/>
                      </a:rPr>
                      <m:t>𝑛</m:t>
                    </m:r>
                  </m:oMath>
                </a14:m>
                <a:r>
                  <a:rPr lang="en-US" dirty="0" smtClean="0">
                    <a:latin typeface="Calibri" charset="0"/>
                    <a:ea typeface="Calibri" charset="0"/>
                    <a:cs typeface="Calibri" charset="0"/>
                  </a:rPr>
                  <a:t>:</a:t>
                </a:r>
              </a:p>
              <a:p>
                <a:pPr marL="857250" lvl="1" indent="-457200">
                  <a:buFont typeface="+mj-lt"/>
                  <a:buAutoNum type="alphaLcPeriod"/>
                </a:pPr>
                <a:r>
                  <a:rPr lang="en-US" sz="2400" dirty="0" smtClean="0">
                    <a:latin typeface="Calibri" charset="0"/>
                    <a:ea typeface="Calibri" charset="0"/>
                    <a:cs typeface="Calibri" charset="0"/>
                  </a:rPr>
                  <a:t>Fit all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is-IS" sz="2400" i="1" smtClean="0">
                            <a:latin typeface="Cambria Math" charset="0"/>
                            <a:ea typeface="Calibri" charset="0"/>
                            <a:cs typeface="Calibri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is-IS" sz="2400" i="1" smtClean="0">
                                <a:latin typeface="Cambria Math" charset="0"/>
                                <a:ea typeface="Calibri" charset="0"/>
                                <a:cs typeface="Calibri" charset="0"/>
                              </a:rPr>
                            </m:ctrlPr>
                          </m:fPr>
                          <m:num>
                            <m:r>
                              <a:rPr lang="de-AT" sz="2400" b="0" i="1" smtClean="0">
                                <a:latin typeface="Cambria Math" charset="0"/>
                                <a:ea typeface="Calibri" charset="0"/>
                                <a:cs typeface="Calibri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is-IS" sz="2400" i="1" smtClean="0">
                                <a:latin typeface="Cambria Math" charset="0"/>
                                <a:ea typeface="Calibri" charset="0"/>
                                <a:cs typeface="Calibri" charset="0"/>
                              </a:rPr>
                              <m:t>𝑘</m:t>
                            </m:r>
                          </m:den>
                        </m:f>
                      </m:e>
                    </m:d>
                  </m:oMath>
                </a14:m>
                <a:r>
                  <a:rPr lang="en-US" sz="2400" dirty="0" smtClean="0">
                    <a:latin typeface="Calibri" charset="0"/>
                    <a:ea typeface="Calibri" charset="0"/>
                    <a:cs typeface="Calibri" charset="0"/>
                  </a:rPr>
                  <a:t> models that contain exactly </a:t>
                </a:r>
                <a14:m>
                  <m:oMath xmlns:m="http://schemas.openxmlformats.org/officeDocument/2006/math">
                    <m:r>
                      <a:rPr lang="de-AT" sz="2400" b="0" i="1" smtClean="0">
                        <a:latin typeface="Cambria Math" charset="0"/>
                        <a:ea typeface="Calibri" charset="0"/>
                        <a:cs typeface="Calibri" charset="0"/>
                      </a:rPr>
                      <m:t>𝑘</m:t>
                    </m:r>
                  </m:oMath>
                </a14:m>
                <a:r>
                  <a:rPr lang="en-US" sz="2400" dirty="0" smtClean="0">
                    <a:latin typeface="Calibri" charset="0"/>
                    <a:ea typeface="Calibri" charset="0"/>
                    <a:cs typeface="Calibri" charset="0"/>
                  </a:rPr>
                  <a:t> features</a:t>
                </a:r>
              </a:p>
              <a:p>
                <a:pPr marL="857250" lvl="1" indent="-457200">
                  <a:buFont typeface="+mj-lt"/>
                  <a:buAutoNum type="alphaLcPeriod"/>
                </a:pPr>
                <a:r>
                  <a:rPr lang="en-US" sz="2400" dirty="0" smtClean="0">
                    <a:latin typeface="Calibri" charset="0"/>
                    <a:ea typeface="Calibri" charset="0"/>
                    <a:cs typeface="Calibri" charset="0"/>
                  </a:rPr>
                  <a:t>Pick the best among these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is-IS" sz="2400" i="1">
                            <a:latin typeface="Cambria Math" charset="0"/>
                            <a:ea typeface="Calibri" charset="0"/>
                            <a:cs typeface="Calibri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is-IS" sz="2400" i="1">
                                <a:latin typeface="Cambria Math" charset="0"/>
                                <a:ea typeface="Calibri" charset="0"/>
                                <a:cs typeface="Calibri" charset="0"/>
                              </a:rPr>
                            </m:ctrlPr>
                          </m:fPr>
                          <m:num>
                            <m:r>
                              <a:rPr lang="de-AT" sz="2400" b="0" i="1" smtClean="0">
                                <a:latin typeface="Cambria Math" charset="0"/>
                                <a:ea typeface="Calibri" charset="0"/>
                                <a:cs typeface="Calibri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is-IS" sz="2400" i="1">
                                <a:latin typeface="Cambria Math" charset="0"/>
                                <a:ea typeface="Calibri" charset="0"/>
                                <a:cs typeface="Calibri" charset="0"/>
                              </a:rPr>
                              <m:t>𝑘</m:t>
                            </m:r>
                          </m:den>
                        </m:f>
                      </m:e>
                    </m:d>
                  </m:oMath>
                </a14:m>
                <a:r>
                  <a:rPr lang="en-US" sz="2400" dirty="0" smtClean="0">
                    <a:latin typeface="Calibri" charset="0"/>
                    <a:ea typeface="Calibri" charset="0"/>
                    <a:cs typeface="Calibri" charset="0"/>
                  </a:rPr>
                  <a:t> models, and call it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AT" sz="2400" i="1">
                            <a:latin typeface="Cambria Math" charset="0"/>
                            <a:ea typeface="Calibri" charset="0"/>
                            <a:cs typeface="Calibri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  <a:ea typeface="Calibri" charset="0"/>
                            <a:cs typeface="Calibri" charset="0"/>
                          </a:rPr>
                          <m:t>ℳ</m:t>
                        </m:r>
                      </m:e>
                      <m:sub>
                        <m:r>
                          <a:rPr lang="de-AT" sz="2400" b="0" i="1" smtClean="0">
                            <a:latin typeface="Cambria Math" charset="0"/>
                            <a:ea typeface="Calibri" charset="0"/>
                            <a:cs typeface="Calibri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2400" dirty="0" smtClean="0">
                    <a:latin typeface="Calibri" charset="0"/>
                    <a:ea typeface="Calibri" charset="0"/>
                    <a:cs typeface="Calibri" charset="0"/>
                  </a:rPr>
                  <a:t>. Here </a:t>
                </a:r>
                <a:r>
                  <a:rPr lang="en-US" sz="2400" i="1" dirty="0" smtClean="0">
                    <a:latin typeface="Calibri" charset="0"/>
                    <a:ea typeface="Calibri" charset="0"/>
                    <a:cs typeface="Calibri" charset="0"/>
                  </a:rPr>
                  <a:t>best</a:t>
                </a:r>
                <a:r>
                  <a:rPr lang="en-US" sz="2400" dirty="0" smtClean="0">
                    <a:latin typeface="Calibri" charset="0"/>
                    <a:ea typeface="Calibri" charset="0"/>
                    <a:cs typeface="Calibri" charset="0"/>
                  </a:rPr>
                  <a:t> is defined as having smallest error in training-set</a:t>
                </a:r>
              </a:p>
              <a:p>
                <a:pPr marL="457200" indent="-457200">
                  <a:buFont typeface="+mj-lt"/>
                  <a:buAutoNum type="arabicPeriod"/>
                </a:pPr>
                <a:endParaRPr lang="en-US" dirty="0">
                  <a:latin typeface="Calibri" charset="0"/>
                  <a:ea typeface="Calibri" charset="0"/>
                  <a:cs typeface="Calibri" charset="0"/>
                </a:endParaRP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 smtClean="0">
                    <a:latin typeface="Calibri" charset="0"/>
                    <a:ea typeface="Calibri" charset="0"/>
                    <a:cs typeface="Calibri" charset="0"/>
                  </a:rPr>
                  <a:t>Select a single best model among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AT" sz="2000" i="1">
                            <a:latin typeface="Cambria Math" charset="0"/>
                            <a:ea typeface="Calibri" charset="0"/>
                            <a:cs typeface="Calibri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charset="0"/>
                            <a:ea typeface="Calibri" charset="0"/>
                            <a:cs typeface="Calibri" charset="0"/>
                          </a:rPr>
                          <m:t>ℳ</m:t>
                        </m:r>
                      </m:e>
                      <m:sub>
                        <m:r>
                          <a:rPr lang="de-AT" sz="2000" i="1">
                            <a:latin typeface="Cambria Math" charset="0"/>
                            <a:ea typeface="Calibri" charset="0"/>
                            <a:cs typeface="Calibri" charset="0"/>
                          </a:rPr>
                          <m:t>0</m:t>
                        </m:r>
                      </m:sub>
                    </m:sSub>
                    <m:r>
                      <a:rPr lang="de-AT" sz="2000" b="0" i="1" smtClean="0">
                        <a:latin typeface="Cambria Math" charset="0"/>
                        <a:ea typeface="Calibri" charset="0"/>
                        <a:cs typeface="Calibri" charset="0"/>
                      </a:rPr>
                      <m:t>,…,</m:t>
                    </m:r>
                    <m:sSub>
                      <m:sSubPr>
                        <m:ctrlPr>
                          <a:rPr lang="de-AT" sz="2000" i="1">
                            <a:latin typeface="Cambria Math" charset="0"/>
                            <a:ea typeface="Calibri" charset="0"/>
                            <a:cs typeface="Calibri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charset="0"/>
                            <a:ea typeface="Calibri" charset="0"/>
                            <a:cs typeface="Calibri" charset="0"/>
                          </a:rPr>
                          <m:t>ℳ</m:t>
                        </m:r>
                      </m:e>
                      <m:sub>
                        <m:r>
                          <a:rPr lang="de-AT" sz="2000" b="0" i="1" smtClean="0">
                            <a:latin typeface="Cambria Math" charset="0"/>
                            <a:ea typeface="Calibri" charset="0"/>
                            <a:cs typeface="Calibri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 smtClean="0">
                    <a:latin typeface="Calibri" charset="0"/>
                    <a:ea typeface="Calibri" charset="0"/>
                    <a:cs typeface="Calibri" charset="0"/>
                  </a:rPr>
                  <a:t>using validation-set</a:t>
                </a:r>
              </a:p>
            </p:txBody>
          </p:sp>
        </mc:Choice>
        <mc:Fallback xmlns="">
          <p:sp>
            <p:nvSpPr>
              <p:cNvPr id="4" name="Inhaltsplatzhalt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1188" y="1557338"/>
                <a:ext cx="8137525" cy="4919662"/>
              </a:xfrm>
              <a:blipFill rotWithShape="0">
                <a:blip r:embed="rId2"/>
                <a:stretch>
                  <a:fillRect l="-1199" t="-11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98916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000" dirty="0" smtClean="0"/>
              <a:t>Feature Selection – Forward Step selection</a:t>
            </a:r>
            <a:endParaRPr lang="en-GB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Inhaltsplatzhalter 3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457200" indent="-457200">
                  <a:buFont typeface="+mj-lt"/>
                  <a:buAutoNum type="arabicPeriod"/>
                </a:pPr>
                <a:r>
                  <a:rPr lang="en-US" dirty="0" smtClean="0">
                    <a:latin typeface="Calibri" charset="0"/>
                    <a:ea typeface="Calibri" charset="0"/>
                    <a:cs typeface="Calibri" charset="0"/>
                  </a:rPr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AT" b="0" i="1" smtClean="0">
                            <a:latin typeface="Cambria Math" charset="0"/>
                            <a:ea typeface="Calibri" charset="0"/>
                            <a:cs typeface="Calibri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charset="0"/>
                            <a:ea typeface="Calibri" charset="0"/>
                            <a:cs typeface="Calibri" charset="0"/>
                          </a:rPr>
                          <m:t>ℳ</m:t>
                        </m:r>
                      </m:e>
                      <m:sub>
                        <m:r>
                          <a:rPr lang="de-AT" b="0" i="1" smtClean="0">
                            <a:latin typeface="Cambria Math" charset="0"/>
                            <a:ea typeface="Calibri" charset="0"/>
                            <a:cs typeface="Calibri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 smtClean="0">
                    <a:latin typeface="Calibri" charset="0"/>
                    <a:ea typeface="Calibri" charset="0"/>
                    <a:cs typeface="Calibri" charset="0"/>
                  </a:rPr>
                  <a:t> denote the </a:t>
                </a:r>
                <a:r>
                  <a:rPr lang="en-US" i="1" dirty="0" smtClean="0">
                    <a:latin typeface="Calibri" charset="0"/>
                    <a:ea typeface="Calibri" charset="0"/>
                    <a:cs typeface="Calibri" charset="0"/>
                  </a:rPr>
                  <a:t>null</a:t>
                </a:r>
                <a:r>
                  <a:rPr lang="en-US" dirty="0" smtClean="0">
                    <a:latin typeface="Calibri" charset="0"/>
                    <a:ea typeface="Calibri" charset="0"/>
                    <a:cs typeface="Calibri" charset="0"/>
                  </a:rPr>
                  <a:t> model, which contains no features.</a:t>
                </a:r>
              </a:p>
              <a:p>
                <a:pPr marL="457200" indent="-457200">
                  <a:buFont typeface="+mj-lt"/>
                  <a:buAutoNum type="arabicPeriod"/>
                </a:pPr>
                <a:endParaRPr lang="en-US" sz="2800" dirty="0" smtClean="0">
                  <a:latin typeface="Calibri" charset="0"/>
                  <a:ea typeface="Calibri" charset="0"/>
                  <a:cs typeface="Calibri" charset="0"/>
                </a:endParaRP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 smtClean="0">
                    <a:latin typeface="Calibri" charset="0"/>
                    <a:ea typeface="Calibri" charset="0"/>
                    <a:cs typeface="Calibri" charset="0"/>
                  </a:rPr>
                  <a:t>For </a:t>
                </a:r>
                <a14:m>
                  <m:oMath xmlns:m="http://schemas.openxmlformats.org/officeDocument/2006/math">
                    <m:r>
                      <a:rPr lang="de-AT" b="0" i="1" smtClean="0">
                        <a:latin typeface="Cambria Math" charset="0"/>
                        <a:ea typeface="Calibri" charset="0"/>
                        <a:cs typeface="Calibri" charset="0"/>
                      </a:rPr>
                      <m:t>𝑘</m:t>
                    </m:r>
                    <m:r>
                      <a:rPr lang="de-AT" b="0" i="1" smtClean="0">
                        <a:latin typeface="Cambria Math" charset="0"/>
                        <a:ea typeface="Calibri" charset="0"/>
                        <a:cs typeface="Calibri" charset="0"/>
                      </a:rPr>
                      <m:t>=0, …,</m:t>
                    </m:r>
                    <m:r>
                      <a:rPr lang="de-AT" b="0" i="1" smtClean="0">
                        <a:latin typeface="Cambria Math" charset="0"/>
                        <a:ea typeface="Calibri" charset="0"/>
                        <a:cs typeface="Calibri" charset="0"/>
                      </a:rPr>
                      <m:t>𝑛</m:t>
                    </m:r>
                    <m:r>
                      <a:rPr lang="de-AT" b="0" i="1" smtClean="0">
                        <a:latin typeface="Cambria Math" charset="0"/>
                        <a:ea typeface="Calibri" charset="0"/>
                        <a:cs typeface="Calibri" charset="0"/>
                      </a:rPr>
                      <m:t>−1</m:t>
                    </m:r>
                  </m:oMath>
                </a14:m>
                <a:r>
                  <a:rPr lang="en-US" dirty="0" smtClean="0">
                    <a:latin typeface="Calibri" charset="0"/>
                    <a:ea typeface="Calibri" charset="0"/>
                    <a:cs typeface="Calibri" charset="0"/>
                  </a:rPr>
                  <a:t>:</a:t>
                </a:r>
              </a:p>
              <a:p>
                <a:pPr marL="857250" lvl="1" indent="-457200">
                  <a:buFont typeface="+mj-lt"/>
                  <a:buAutoNum type="alphaLcPeriod"/>
                </a:pPr>
                <a:r>
                  <a:rPr lang="en-US" sz="2400" dirty="0" smtClean="0">
                    <a:latin typeface="Calibri" charset="0"/>
                    <a:ea typeface="Calibri" charset="0"/>
                    <a:cs typeface="Calibri" charset="0"/>
                  </a:rPr>
                  <a:t>Consider all </a:t>
                </a:r>
                <a14:m>
                  <m:oMath xmlns:m="http://schemas.openxmlformats.org/officeDocument/2006/math">
                    <m:r>
                      <a:rPr lang="de-AT" sz="2400" b="0" i="1" smtClean="0">
                        <a:latin typeface="Cambria Math" charset="0"/>
                        <a:ea typeface="Calibri" charset="0"/>
                        <a:cs typeface="Calibri" charset="0"/>
                      </a:rPr>
                      <m:t>𝑛</m:t>
                    </m:r>
                    <m:r>
                      <a:rPr lang="de-AT" sz="2400" b="0" i="1" smtClean="0">
                        <a:latin typeface="Cambria Math" charset="0"/>
                        <a:ea typeface="Calibri" charset="0"/>
                        <a:cs typeface="Calibri" charset="0"/>
                      </a:rPr>
                      <m:t>−</m:t>
                    </m:r>
                    <m:r>
                      <a:rPr lang="de-AT" sz="2400" b="0" i="1" smtClean="0">
                        <a:latin typeface="Cambria Math" charset="0"/>
                        <a:ea typeface="Calibri" charset="0"/>
                        <a:cs typeface="Calibri" charset="0"/>
                      </a:rPr>
                      <m:t>𝑘</m:t>
                    </m:r>
                  </m:oMath>
                </a14:m>
                <a:r>
                  <a:rPr lang="en-US" sz="2400" dirty="0" smtClean="0">
                    <a:latin typeface="Calibri" charset="0"/>
                    <a:ea typeface="Calibri" charset="0"/>
                    <a:cs typeface="Calibri" charset="0"/>
                  </a:rPr>
                  <a:t> models that augment the features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AT" sz="2400" i="1">
                            <a:latin typeface="Cambria Math" charset="0"/>
                            <a:ea typeface="Calibri" charset="0"/>
                            <a:cs typeface="Calibri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  <a:ea typeface="Calibri" charset="0"/>
                            <a:cs typeface="Calibri" charset="0"/>
                          </a:rPr>
                          <m:t>ℳ</m:t>
                        </m:r>
                      </m:e>
                      <m:sub>
                        <m:r>
                          <a:rPr lang="de-AT" sz="2400" i="1">
                            <a:latin typeface="Cambria Math" charset="0"/>
                            <a:ea typeface="Calibri" charset="0"/>
                            <a:cs typeface="Calibri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2400" dirty="0" smtClean="0">
                    <a:latin typeface="Calibri" charset="0"/>
                    <a:ea typeface="Calibri" charset="0"/>
                    <a:cs typeface="Calibri" charset="0"/>
                  </a:rPr>
                  <a:t> with one additional feature</a:t>
                </a:r>
              </a:p>
              <a:p>
                <a:pPr marL="857250" lvl="1" indent="-457200">
                  <a:buFont typeface="+mj-lt"/>
                  <a:buAutoNum type="alphaLcPeriod"/>
                </a:pPr>
                <a:r>
                  <a:rPr lang="en-US" sz="2400" dirty="0" smtClean="0">
                    <a:latin typeface="Calibri" charset="0"/>
                    <a:ea typeface="Calibri" charset="0"/>
                    <a:cs typeface="Calibri" charset="0"/>
                  </a:rPr>
                  <a:t>Choose the </a:t>
                </a:r>
                <a:r>
                  <a:rPr lang="en-US" sz="2400" i="1" dirty="0" smtClean="0">
                    <a:latin typeface="Calibri" charset="0"/>
                    <a:ea typeface="Calibri" charset="0"/>
                    <a:cs typeface="Calibri" charset="0"/>
                  </a:rPr>
                  <a:t>best</a:t>
                </a:r>
                <a:r>
                  <a:rPr lang="en-US" sz="2400" dirty="0" smtClean="0">
                    <a:latin typeface="Calibri" charset="0"/>
                    <a:ea typeface="Calibri" charset="0"/>
                    <a:cs typeface="Calibri" charset="0"/>
                  </a:rPr>
                  <a:t> among these </a:t>
                </a:r>
                <a14:m>
                  <m:oMath xmlns:m="http://schemas.openxmlformats.org/officeDocument/2006/math">
                    <m:r>
                      <a:rPr lang="de-AT" sz="2400" b="0" i="1" smtClean="0">
                        <a:latin typeface="Cambria Math" charset="0"/>
                        <a:ea typeface="Calibri" charset="0"/>
                        <a:cs typeface="Calibri" charset="0"/>
                      </a:rPr>
                      <m:t>𝑛</m:t>
                    </m:r>
                    <m:r>
                      <a:rPr lang="de-AT" sz="2400" i="1">
                        <a:latin typeface="Cambria Math" charset="0"/>
                        <a:ea typeface="Calibri" charset="0"/>
                        <a:cs typeface="Calibri" charset="0"/>
                      </a:rPr>
                      <m:t>−</m:t>
                    </m:r>
                    <m:r>
                      <a:rPr lang="de-AT" sz="2400" i="1">
                        <a:latin typeface="Cambria Math" charset="0"/>
                        <a:ea typeface="Calibri" charset="0"/>
                        <a:cs typeface="Calibri" charset="0"/>
                      </a:rPr>
                      <m:t>𝑘</m:t>
                    </m:r>
                  </m:oMath>
                </a14:m>
                <a:r>
                  <a:rPr lang="en-US" sz="2400" dirty="0" smtClean="0">
                    <a:latin typeface="Calibri" charset="0"/>
                    <a:ea typeface="Calibri" charset="0"/>
                    <a:cs typeface="Calibri" charset="0"/>
                  </a:rPr>
                  <a:t> models, and call it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AT" sz="2400" i="1">
                            <a:latin typeface="Cambria Math" charset="0"/>
                            <a:ea typeface="Calibri" charset="0"/>
                            <a:cs typeface="Calibri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  <a:ea typeface="Calibri" charset="0"/>
                            <a:cs typeface="Calibri" charset="0"/>
                          </a:rPr>
                          <m:t>ℳ</m:t>
                        </m:r>
                      </m:e>
                      <m:sub>
                        <m:r>
                          <a:rPr lang="de-AT" sz="2400" i="1">
                            <a:latin typeface="Cambria Math" charset="0"/>
                            <a:ea typeface="Calibri" charset="0"/>
                            <a:cs typeface="Calibri" charset="0"/>
                          </a:rPr>
                          <m:t>𝑘</m:t>
                        </m:r>
                        <m:r>
                          <a:rPr lang="de-AT" sz="2400" b="0" i="1" smtClean="0">
                            <a:latin typeface="Cambria Math" charset="0"/>
                            <a:ea typeface="Calibri" charset="0"/>
                            <a:cs typeface="Calibri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sz="2400" dirty="0" smtClean="0">
                    <a:latin typeface="Calibri" charset="0"/>
                    <a:ea typeface="Calibri" charset="0"/>
                    <a:cs typeface="Calibri" charset="0"/>
                  </a:rPr>
                  <a:t>. Here </a:t>
                </a:r>
                <a:r>
                  <a:rPr lang="en-US" sz="2400" i="1" dirty="0">
                    <a:latin typeface="Calibri" charset="0"/>
                    <a:ea typeface="Calibri" charset="0"/>
                    <a:cs typeface="Calibri" charset="0"/>
                  </a:rPr>
                  <a:t>best</a:t>
                </a:r>
                <a:r>
                  <a:rPr lang="en-US" sz="2400" dirty="0">
                    <a:latin typeface="Calibri" charset="0"/>
                    <a:ea typeface="Calibri" charset="0"/>
                    <a:cs typeface="Calibri" charset="0"/>
                  </a:rPr>
                  <a:t> is </a:t>
                </a:r>
                <a:r>
                  <a:rPr lang="en-US" sz="2400" dirty="0" smtClean="0">
                    <a:latin typeface="Calibri" charset="0"/>
                    <a:ea typeface="Calibri" charset="0"/>
                    <a:cs typeface="Calibri" charset="0"/>
                  </a:rPr>
                  <a:t>defined as having smallest error in training-set.</a:t>
                </a:r>
              </a:p>
              <a:p>
                <a:pPr marL="457200" indent="-457200">
                  <a:buFont typeface="+mj-lt"/>
                  <a:buAutoNum type="arabicPeriod"/>
                </a:pPr>
                <a:endParaRPr lang="en-US" dirty="0">
                  <a:latin typeface="Calibri" charset="0"/>
                  <a:ea typeface="Calibri" charset="0"/>
                  <a:cs typeface="Calibri" charset="0"/>
                </a:endParaRP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 smtClean="0">
                    <a:latin typeface="Calibri" charset="0"/>
                    <a:ea typeface="Calibri" charset="0"/>
                    <a:cs typeface="Calibri" charset="0"/>
                  </a:rPr>
                  <a:t>Select a single best model among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AT" sz="2000" i="1">
                            <a:latin typeface="Cambria Math" charset="0"/>
                            <a:ea typeface="Calibri" charset="0"/>
                            <a:cs typeface="Calibri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charset="0"/>
                            <a:ea typeface="Calibri" charset="0"/>
                            <a:cs typeface="Calibri" charset="0"/>
                          </a:rPr>
                          <m:t>ℳ</m:t>
                        </m:r>
                      </m:e>
                      <m:sub>
                        <m:r>
                          <a:rPr lang="de-AT" sz="2000" i="1">
                            <a:latin typeface="Cambria Math" charset="0"/>
                            <a:ea typeface="Calibri" charset="0"/>
                            <a:cs typeface="Calibri" charset="0"/>
                          </a:rPr>
                          <m:t>0</m:t>
                        </m:r>
                      </m:sub>
                    </m:sSub>
                    <m:r>
                      <a:rPr lang="de-AT" sz="2000" b="0" i="1" smtClean="0">
                        <a:latin typeface="Cambria Math" charset="0"/>
                        <a:ea typeface="Calibri" charset="0"/>
                        <a:cs typeface="Calibri" charset="0"/>
                      </a:rPr>
                      <m:t>,…,</m:t>
                    </m:r>
                    <m:sSub>
                      <m:sSubPr>
                        <m:ctrlPr>
                          <a:rPr lang="de-AT" sz="2000" i="1">
                            <a:latin typeface="Cambria Math" charset="0"/>
                            <a:ea typeface="Calibri" charset="0"/>
                            <a:cs typeface="Calibri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charset="0"/>
                            <a:ea typeface="Calibri" charset="0"/>
                            <a:cs typeface="Calibri" charset="0"/>
                          </a:rPr>
                          <m:t>ℳ</m:t>
                        </m:r>
                      </m:e>
                      <m:sub>
                        <m:r>
                          <a:rPr lang="de-AT" sz="2000" b="0" i="1" smtClean="0">
                            <a:latin typeface="Cambria Math" charset="0"/>
                            <a:ea typeface="Calibri" charset="0"/>
                            <a:cs typeface="Calibri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 smtClean="0">
                    <a:latin typeface="Calibri" charset="0"/>
                    <a:ea typeface="Calibri" charset="0"/>
                    <a:cs typeface="Calibri" charset="0"/>
                  </a:rPr>
                  <a:t>using validation-set</a:t>
                </a:r>
              </a:p>
            </p:txBody>
          </p:sp>
        </mc:Choice>
        <mc:Fallback xmlns="">
          <p:sp>
            <p:nvSpPr>
              <p:cNvPr id="4" name="Inhaltsplatzhalt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199" t="-1228" b="-66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16481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400" dirty="0" smtClean="0"/>
              <a:t>Feature Selection – Subset selection</a:t>
            </a:r>
            <a:endParaRPr lang="en-GB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Inhaltsplatzhalter 3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sz="2800" dirty="0" smtClean="0">
                    <a:latin typeface="Calibri" charset="0"/>
                    <a:ea typeface="Calibri" charset="0"/>
                    <a:cs typeface="Calibri" charset="0"/>
                  </a:rPr>
                  <a:t>Best subset selection </a:t>
                </a:r>
              </a:p>
              <a:p>
                <a:pPr lvl="1"/>
                <a:r>
                  <a:rPr lang="en-GB" sz="2400" dirty="0" smtClean="0">
                    <a:latin typeface="Calibri" charset="0"/>
                    <a:ea typeface="Calibri" charset="0"/>
                    <a:cs typeface="Calibri" charset="0"/>
                  </a:rPr>
                  <a:t>searches on all possible combinations </a:t>
                </a:r>
              </a:p>
              <a:p>
                <a:pPr lvl="1"/>
                <a:r>
                  <a:rPr lang="en-GB" sz="2400" dirty="0" smtClean="0">
                    <a:latin typeface="Calibri" charset="0"/>
                    <a:ea typeface="Calibri" charset="0"/>
                    <a:cs typeface="Calibri" charset="0"/>
                  </a:rPr>
                  <a:t>guarantees to find the best feature subset </a:t>
                </a:r>
              </a:p>
              <a:p>
                <a:pPr lvl="1"/>
                <a:r>
                  <a:rPr lang="en-GB" sz="2400" dirty="0" smtClean="0">
                    <a:latin typeface="Calibri" charset="0"/>
                    <a:ea typeface="Calibri" charset="0"/>
                    <a:cs typeface="Calibri" charset="0"/>
                  </a:rPr>
                  <a:t>Computationally expensive</a:t>
                </a:r>
              </a:p>
              <a:p>
                <a:pPr lvl="1"/>
                <a:r>
                  <a:rPr lang="en-GB" sz="2400" dirty="0" smtClean="0">
                    <a:latin typeface="Calibri" charset="0"/>
                    <a:ea typeface="Calibri" charset="0"/>
                    <a:cs typeface="Calibri" charset="0"/>
                  </a:rPr>
                  <a:t>fit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AT" sz="2400" b="0" i="1" smtClean="0">
                            <a:latin typeface="Cambria Math" charset="0"/>
                            <a:ea typeface="Calibri" charset="0"/>
                            <a:cs typeface="Calibri" charset="0"/>
                          </a:rPr>
                        </m:ctrlPr>
                      </m:sSupPr>
                      <m:e>
                        <m:r>
                          <a:rPr lang="de-AT" sz="2400" b="0" i="1" smtClean="0">
                            <a:latin typeface="Cambria Math" charset="0"/>
                            <a:ea typeface="Calibri" charset="0"/>
                            <a:cs typeface="Calibri" charset="0"/>
                          </a:rPr>
                          <m:t>2</m:t>
                        </m:r>
                      </m:e>
                      <m:sup>
                        <m:r>
                          <a:rPr lang="de-AT" sz="2400" b="0" i="1" smtClean="0">
                            <a:latin typeface="Cambria Math" charset="0"/>
                            <a:ea typeface="Calibri" charset="0"/>
                            <a:cs typeface="Calibri" charset="0"/>
                          </a:rPr>
                          <m:t>𝑝</m:t>
                        </m:r>
                      </m:sup>
                    </m:sSup>
                  </m:oMath>
                </a14:m>
                <a:r>
                  <a:rPr lang="en-GB" sz="2400" dirty="0" smtClean="0">
                    <a:latin typeface="Calibri" charset="0"/>
                    <a:ea typeface="Calibri" charset="0"/>
                    <a:cs typeface="Calibri" charset="0"/>
                  </a:rPr>
                  <a:t> models</a:t>
                </a:r>
              </a:p>
              <a:p>
                <a:pPr lvl="1"/>
                <a:endParaRPr lang="en-GB" sz="2400" dirty="0">
                  <a:latin typeface="Calibri" charset="0"/>
                  <a:ea typeface="Calibri" charset="0"/>
                  <a:cs typeface="Calibri" charset="0"/>
                </a:endParaRPr>
              </a:p>
              <a:p>
                <a:r>
                  <a:rPr lang="en-GB" sz="2800" dirty="0" smtClean="0">
                    <a:latin typeface="Calibri" charset="0"/>
                    <a:ea typeface="Calibri" charset="0"/>
                    <a:cs typeface="Calibri" charset="0"/>
                  </a:rPr>
                  <a:t>Forward and backward stepwise selection</a:t>
                </a:r>
              </a:p>
              <a:p>
                <a:pPr lvl="1"/>
                <a:r>
                  <a:rPr lang="en-GB" sz="2400" dirty="0" smtClean="0">
                    <a:latin typeface="Calibri" charset="0"/>
                    <a:ea typeface="Calibri" charset="0"/>
                    <a:cs typeface="Calibri" charset="0"/>
                  </a:rPr>
                  <a:t>do </a:t>
                </a:r>
                <a:r>
                  <a:rPr lang="en-GB" sz="2400" dirty="0" smtClean="0">
                    <a:latin typeface="Calibri" charset="0"/>
                    <a:ea typeface="Calibri" charset="0"/>
                    <a:cs typeface="Calibri" charset="0"/>
                  </a:rPr>
                  <a:t>not guarantee to </a:t>
                </a:r>
                <a:r>
                  <a:rPr lang="en-GB" sz="2400" dirty="0" smtClean="0">
                    <a:latin typeface="Calibri" charset="0"/>
                    <a:ea typeface="Calibri" charset="0"/>
                    <a:cs typeface="Calibri" charset="0"/>
                  </a:rPr>
                  <a:t>find </a:t>
                </a:r>
                <a:r>
                  <a:rPr lang="en-GB" sz="2400" dirty="0" smtClean="0">
                    <a:latin typeface="Calibri" charset="0"/>
                    <a:ea typeface="Calibri" charset="0"/>
                    <a:cs typeface="Calibri" charset="0"/>
                  </a:rPr>
                  <a:t>the optimal solution </a:t>
                </a:r>
              </a:p>
              <a:p>
                <a:pPr lvl="1"/>
                <a:r>
                  <a:rPr lang="en-GB" sz="2400" dirty="0" smtClean="0">
                    <a:latin typeface="Calibri" charset="0"/>
                    <a:ea typeface="Calibri" charset="0"/>
                    <a:cs typeface="Calibri" charset="0"/>
                  </a:rPr>
                  <a:t>good in practice</a:t>
                </a:r>
              </a:p>
              <a:p>
                <a:pPr lvl="1"/>
                <a:r>
                  <a:rPr lang="en-GB" sz="2400" dirty="0">
                    <a:latin typeface="Calibri" charset="0"/>
                    <a:ea typeface="Calibri" charset="0"/>
                    <a:cs typeface="Calibri" charset="0"/>
                  </a:rPr>
                  <a:t>f</a:t>
                </a:r>
                <a:r>
                  <a:rPr lang="en-GB" sz="2400" dirty="0" smtClean="0">
                    <a:latin typeface="Calibri" charset="0"/>
                    <a:ea typeface="Calibri" charset="0"/>
                    <a:cs typeface="Calibri" charset="0"/>
                  </a:rPr>
                  <a:t>it </a:t>
                </a:r>
                <a14:m>
                  <m:oMath xmlns:m="http://schemas.openxmlformats.org/officeDocument/2006/math">
                    <m:r>
                      <a:rPr lang="de-AT" sz="2400" b="0" i="1" smtClean="0">
                        <a:latin typeface="Cambria Math" charset="0"/>
                        <a:ea typeface="Calibri" charset="0"/>
                        <a:cs typeface="Calibri" charset="0"/>
                      </a:rPr>
                      <m:t>1+</m:t>
                    </m:r>
                    <m:r>
                      <a:rPr lang="de-AT" sz="2400" b="0" i="1" smtClean="0">
                        <a:latin typeface="Cambria Math" charset="0"/>
                        <a:ea typeface="Calibri" charset="0"/>
                        <a:cs typeface="Calibri" charset="0"/>
                      </a:rPr>
                      <m:t>𝑝</m:t>
                    </m:r>
                    <m:r>
                      <a:rPr lang="de-AT" sz="2400" b="0" i="1" smtClean="0">
                        <a:latin typeface="Cambria Math" charset="0"/>
                        <a:ea typeface="Calibri" charset="0"/>
                        <a:cs typeface="Calibri" charset="0"/>
                      </a:rPr>
                      <m:t>(</m:t>
                    </m:r>
                    <m:r>
                      <a:rPr lang="de-AT" sz="2400" b="0" i="1" smtClean="0">
                        <a:latin typeface="Cambria Math" charset="0"/>
                        <a:ea typeface="Calibri" charset="0"/>
                        <a:cs typeface="Calibri" charset="0"/>
                      </a:rPr>
                      <m:t>𝑝</m:t>
                    </m:r>
                    <m:r>
                      <a:rPr lang="de-AT" sz="2400" b="0" i="1" smtClean="0">
                        <a:latin typeface="Cambria Math" charset="0"/>
                        <a:ea typeface="Calibri" charset="0"/>
                        <a:cs typeface="Calibri" charset="0"/>
                      </a:rPr>
                      <m:t>+1)/2</m:t>
                    </m:r>
                  </m:oMath>
                </a14:m>
                <a:r>
                  <a:rPr lang="en-GB" sz="2400" dirty="0" smtClean="0">
                    <a:latin typeface="Calibri" charset="0"/>
                    <a:ea typeface="Calibri" charset="0"/>
                    <a:cs typeface="Calibri" charset="0"/>
                  </a:rPr>
                  <a:t> models</a:t>
                </a:r>
              </a:p>
              <a:p>
                <a:pPr lvl="1"/>
                <a:endParaRPr lang="en-GB" sz="2400" dirty="0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</mc:Choice>
        <mc:Fallback>
          <p:sp>
            <p:nvSpPr>
              <p:cNvPr id="4" name="Inhaltsplatzhalt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273" t="-1228" b="-49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35999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1447800" y="241300"/>
            <a:ext cx="7524750" cy="576263"/>
          </a:xfrm>
        </p:spPr>
        <p:txBody>
          <a:bodyPr/>
          <a:lstStyle/>
          <a:p>
            <a:r>
              <a:rPr lang="en-GB" dirty="0" smtClean="0"/>
              <a:t>Natural </a:t>
            </a:r>
            <a:r>
              <a:rPr lang="en-GB" smtClean="0"/>
              <a:t>Language Processing (NLP)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>
          <a:xfrm>
            <a:off x="473075" y="1143000"/>
            <a:ext cx="8137525" cy="4464050"/>
          </a:xfrm>
        </p:spPr>
        <p:txBody>
          <a:bodyPr/>
          <a:lstStyle/>
          <a:p>
            <a:r>
              <a:rPr lang="en-GB" dirty="0" smtClean="0">
                <a:latin typeface="Calibri" charset="0"/>
                <a:ea typeface="Calibri" charset="0"/>
                <a:cs typeface="Calibri" charset="0"/>
              </a:rPr>
              <a:t>How machine can perceive human language</a:t>
            </a:r>
          </a:p>
        </p:txBody>
      </p:sp>
      <p:pic>
        <p:nvPicPr>
          <p:cNvPr id="2" name="Bild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38300"/>
            <a:ext cx="9144000" cy="5143500"/>
          </a:xfrm>
          <a:prstGeom prst="rect">
            <a:avLst/>
          </a:prstGeom>
        </p:spPr>
      </p:pic>
      <p:sp>
        <p:nvSpPr>
          <p:cNvPr id="7" name="Rechteck 6"/>
          <p:cNvSpPr/>
          <p:nvPr/>
        </p:nvSpPr>
        <p:spPr>
          <a:xfrm flipH="1">
            <a:off x="7848600" y="6381690"/>
            <a:ext cx="54945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000" dirty="0" smtClean="0"/>
              <a:t>[2]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700478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400" dirty="0" smtClean="0"/>
              <a:t>Dimensionality Reduction</a:t>
            </a:r>
            <a:endParaRPr lang="en-GB" sz="2400" dirty="0"/>
          </a:p>
        </p:txBody>
      </p:sp>
      <p:sp>
        <p:nvSpPr>
          <p:cNvPr id="7" name="Inhaltsplatzhalter 6"/>
          <p:cNvSpPr>
            <a:spLocks noGrp="1"/>
          </p:cNvSpPr>
          <p:nvPr>
            <p:ph idx="1"/>
          </p:nvPr>
        </p:nvSpPr>
        <p:spPr>
          <a:xfrm>
            <a:off x="623887" y="1600200"/>
            <a:ext cx="8291513" cy="4953000"/>
          </a:xfrm>
        </p:spPr>
        <p:txBody>
          <a:bodyPr/>
          <a:lstStyle/>
          <a:p>
            <a:r>
              <a:rPr lang="en-GB" dirty="0">
                <a:latin typeface="Calibri" charset="0"/>
                <a:ea typeface="Calibri" charset="0"/>
                <a:cs typeface="Calibri" charset="0"/>
              </a:rPr>
              <a:t>Reducing dimension by removing noise and keeping </a:t>
            </a:r>
            <a:r>
              <a:rPr lang="en-GB" i="1" dirty="0">
                <a:latin typeface="Calibri" charset="0"/>
                <a:ea typeface="Calibri" charset="0"/>
                <a:cs typeface="Calibri" charset="0"/>
              </a:rPr>
              <a:t>informative</a:t>
            </a:r>
            <a:r>
              <a:rPr lang="en-GB" dirty="0">
                <a:latin typeface="Calibri" charset="0"/>
                <a:ea typeface="Calibri" charset="0"/>
                <a:cs typeface="Calibri" charset="0"/>
              </a:rPr>
              <a:t> data</a:t>
            </a:r>
          </a:p>
          <a:p>
            <a:endParaRPr lang="en-GB" dirty="0">
              <a:latin typeface="Calibri" charset="0"/>
              <a:ea typeface="Calibri" charset="0"/>
              <a:cs typeface="Calibri" charset="0"/>
            </a:endParaRPr>
          </a:p>
          <a:p>
            <a:r>
              <a:rPr lang="en-GB" dirty="0">
                <a:latin typeface="Calibri" charset="0"/>
                <a:ea typeface="Calibri" charset="0"/>
                <a:cs typeface="Calibri" charset="0"/>
              </a:rPr>
              <a:t>Similar to </a:t>
            </a:r>
            <a:r>
              <a:rPr lang="en-GB" dirty="0" err="1">
                <a:latin typeface="Calibri" charset="0"/>
                <a:ea typeface="Calibri" charset="0"/>
                <a:cs typeface="Calibri" charset="0"/>
              </a:rPr>
              <a:t>lossy</a:t>
            </a:r>
            <a:r>
              <a:rPr lang="en-GB" dirty="0">
                <a:latin typeface="Calibri" charset="0"/>
                <a:ea typeface="Calibri" charset="0"/>
                <a:cs typeface="Calibri" charset="0"/>
              </a:rPr>
              <a:t> compressing</a:t>
            </a:r>
          </a:p>
          <a:p>
            <a:endParaRPr lang="en-GB" dirty="0">
              <a:latin typeface="Calibri" charset="0"/>
              <a:ea typeface="Calibri" charset="0"/>
              <a:cs typeface="Calibri" charset="0"/>
            </a:endParaRPr>
          </a:p>
          <a:p>
            <a:r>
              <a:rPr lang="en-GB" dirty="0">
                <a:latin typeface="Calibri" charset="0"/>
                <a:ea typeface="Calibri" charset="0"/>
                <a:cs typeface="Calibri" charset="0"/>
              </a:rPr>
              <a:t>Some popular methods:</a:t>
            </a:r>
          </a:p>
          <a:p>
            <a:pPr lvl="1"/>
            <a:r>
              <a:rPr lang="en-GB" dirty="0">
                <a:latin typeface="Calibri" charset="0"/>
                <a:ea typeface="Calibri" charset="0"/>
                <a:cs typeface="Calibri" charset="0"/>
              </a:rPr>
              <a:t>Principle Component Analysis (PCA)</a:t>
            </a:r>
          </a:p>
          <a:p>
            <a:pPr lvl="1"/>
            <a:r>
              <a:rPr lang="en-GB" dirty="0">
                <a:latin typeface="Calibri" charset="0"/>
                <a:ea typeface="Calibri" charset="0"/>
                <a:cs typeface="Calibri" charset="0"/>
              </a:rPr>
              <a:t>Latent Semantic Analysis (LSA)</a:t>
            </a:r>
          </a:p>
          <a:p>
            <a:pPr lvl="1"/>
            <a:r>
              <a:rPr lang="en-GB" dirty="0">
                <a:latin typeface="Calibri" charset="0"/>
                <a:ea typeface="Calibri" charset="0"/>
                <a:cs typeface="Calibri" charset="0"/>
              </a:rPr>
              <a:t>Probabilistic Latent Semantic Analysis (</a:t>
            </a:r>
            <a:r>
              <a:rPr lang="en-GB" dirty="0" err="1">
                <a:latin typeface="Calibri" charset="0"/>
                <a:ea typeface="Calibri" charset="0"/>
                <a:cs typeface="Calibri" charset="0"/>
              </a:rPr>
              <a:t>pLSA</a:t>
            </a:r>
            <a:r>
              <a:rPr lang="en-GB" dirty="0">
                <a:latin typeface="Calibri" charset="0"/>
                <a:ea typeface="Calibri" charset="0"/>
                <a:cs typeface="Calibri" charset="0"/>
              </a:rPr>
              <a:t>)</a:t>
            </a:r>
          </a:p>
          <a:p>
            <a:pPr lvl="1"/>
            <a:r>
              <a:rPr lang="en-GB" dirty="0">
                <a:latin typeface="Calibri" charset="0"/>
                <a:ea typeface="Calibri" charset="0"/>
                <a:cs typeface="Calibri" charset="0"/>
              </a:rPr>
              <a:t>Latent </a:t>
            </a:r>
            <a:r>
              <a:rPr lang="en-GB" dirty="0" err="1">
                <a:latin typeface="Calibri" charset="0"/>
                <a:ea typeface="Calibri" charset="0"/>
                <a:cs typeface="Calibri" charset="0"/>
              </a:rPr>
              <a:t>Dirichlet</a:t>
            </a:r>
            <a:r>
              <a:rPr lang="en-GB" dirty="0">
                <a:latin typeface="Calibri" charset="0"/>
                <a:ea typeface="Calibri" charset="0"/>
                <a:cs typeface="Calibri" charset="0"/>
              </a:rPr>
              <a:t> Allocation (LDA)</a:t>
            </a:r>
          </a:p>
          <a:p>
            <a:pPr lvl="1"/>
            <a:endParaRPr lang="en-GB" dirty="0">
              <a:latin typeface="Calibri" charset="0"/>
              <a:ea typeface="Calibri" charset="0"/>
              <a:cs typeface="Calibri" charset="0"/>
            </a:endParaRPr>
          </a:p>
          <a:p>
            <a:pPr marL="0" lvl="1" indent="0">
              <a:buClr>
                <a:srgbClr val="ED1C24"/>
              </a:buClr>
              <a:buNone/>
            </a:pPr>
            <a:r>
              <a:rPr lang="en-GB" dirty="0">
                <a:latin typeface="Calibri" charset="0"/>
                <a:ea typeface="Calibri" charset="0"/>
                <a:cs typeface="Calibri" charset="0"/>
              </a:rPr>
              <a:t>designed for text processing</a:t>
            </a:r>
          </a:p>
          <a:p>
            <a:endParaRPr lang="en-US" dirty="0"/>
          </a:p>
        </p:txBody>
      </p:sp>
      <p:grpSp>
        <p:nvGrpSpPr>
          <p:cNvPr id="10" name="Gruppierung 9"/>
          <p:cNvGrpSpPr/>
          <p:nvPr/>
        </p:nvGrpSpPr>
        <p:grpSpPr>
          <a:xfrm>
            <a:off x="762000" y="4572000"/>
            <a:ext cx="304800" cy="1447800"/>
            <a:chOff x="762000" y="4114800"/>
            <a:chExt cx="304800" cy="1447800"/>
          </a:xfrm>
        </p:grpSpPr>
        <p:sp>
          <p:nvSpPr>
            <p:cNvPr id="2" name="Geschweifte Klammer links 1"/>
            <p:cNvSpPr/>
            <p:nvPr/>
          </p:nvSpPr>
          <p:spPr bwMode="auto">
            <a:xfrm>
              <a:off x="914400" y="4114800"/>
              <a:ext cx="152400" cy="1066800"/>
            </a:xfrm>
            <a:prstGeom prst="leftBrace">
              <a:avLst/>
            </a:prstGeom>
            <a:ln w="3810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cxnSp>
          <p:nvCxnSpPr>
            <p:cNvPr id="6" name="Gewinkelte Verbindung 5"/>
            <p:cNvCxnSpPr/>
            <p:nvPr/>
          </p:nvCxnSpPr>
          <p:spPr bwMode="auto">
            <a:xfrm rot="5400000">
              <a:off x="387350" y="5029200"/>
              <a:ext cx="908050" cy="158750"/>
            </a:xfrm>
            <a:prstGeom prst="bentConnector3">
              <a:avLst>
                <a:gd name="adj1" fmla="val -1175"/>
              </a:avLst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748943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1"/>
          <p:cNvSpPr txBox="1">
            <a:spLocks/>
          </p:cNvSpPr>
          <p:nvPr/>
        </p:nvSpPr>
        <p:spPr bwMode="auto">
          <a:xfrm>
            <a:off x="611188" y="1295400"/>
            <a:ext cx="8137525" cy="5148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ED1C24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-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18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GB" dirty="0" smtClean="0">
                <a:latin typeface="Calibri" charset="0"/>
                <a:ea typeface="Calibri" charset="0"/>
                <a:cs typeface="Calibri" charset="0"/>
              </a:rPr>
              <a:t>Learn the dense optimal representation of documents during the classification process, generally by deep learning and neural network methods</a:t>
            </a:r>
            <a:endParaRPr lang="en-GB" dirty="0">
              <a:latin typeface="Calibri" charset="0"/>
              <a:ea typeface="Calibri" charset="0"/>
              <a:cs typeface="Calibri" charset="0"/>
            </a:endParaRPr>
          </a:p>
          <a:p>
            <a:pPr marL="514350" indent="-514350"/>
            <a:endParaRPr lang="en-GB" dirty="0" smtClean="0">
              <a:latin typeface="Calibri" charset="0"/>
              <a:ea typeface="Calibri" charset="0"/>
              <a:cs typeface="Calibri" charset="0"/>
            </a:endParaRPr>
          </a:p>
          <a:p>
            <a:pPr marL="514350" indent="-514350"/>
            <a:endParaRPr lang="en-GB" dirty="0">
              <a:latin typeface="Calibri" charset="0"/>
              <a:ea typeface="Calibri" charset="0"/>
              <a:cs typeface="Calibri" charset="0"/>
            </a:endParaRPr>
          </a:p>
          <a:p>
            <a:pPr marL="514350" indent="-514350"/>
            <a:endParaRPr lang="en-GB" dirty="0">
              <a:latin typeface="Calibri" charset="0"/>
              <a:ea typeface="Calibri" charset="0"/>
              <a:cs typeface="Calibri" charset="0"/>
            </a:endParaRPr>
          </a:p>
          <a:p>
            <a:pPr marL="514350" indent="-514350"/>
            <a:endParaRPr lang="en-GB" dirty="0">
              <a:latin typeface="Calibri" charset="0"/>
              <a:ea typeface="Calibri" charset="0"/>
              <a:cs typeface="Calibri" charset="0"/>
            </a:endParaRPr>
          </a:p>
          <a:p>
            <a:pPr marL="514350" indent="-514350"/>
            <a:endParaRPr lang="en-GB" dirty="0">
              <a:latin typeface="Calibri" charset="0"/>
              <a:ea typeface="Calibri" charset="0"/>
              <a:cs typeface="Calibri" charset="0"/>
            </a:endParaRPr>
          </a:p>
          <a:p>
            <a:pPr marL="514350" indent="-514350"/>
            <a:endParaRPr lang="en-GB" dirty="0">
              <a:latin typeface="Calibri" charset="0"/>
              <a:ea typeface="Calibri" charset="0"/>
              <a:cs typeface="Calibri" charset="0"/>
            </a:endParaRPr>
          </a:p>
          <a:p>
            <a:pPr marL="514350" indent="-514350"/>
            <a:endParaRPr lang="en-GB" dirty="0" smtClean="0">
              <a:latin typeface="Calibri" charset="0"/>
              <a:ea typeface="Calibri" charset="0"/>
              <a:cs typeface="Calibri" charset="0"/>
            </a:endParaRPr>
          </a:p>
          <a:p>
            <a:pPr marL="0" indent="0">
              <a:buNone/>
            </a:pPr>
            <a:endParaRPr lang="en-GB" sz="1600" dirty="0" smtClean="0">
              <a:latin typeface="Calibri" charset="0"/>
              <a:ea typeface="Calibri" charset="0"/>
              <a:cs typeface="Calibri" charset="0"/>
            </a:endParaRPr>
          </a:p>
          <a:p>
            <a:pPr marL="0" indent="0">
              <a:buNone/>
            </a:pPr>
            <a:endParaRPr lang="en-GB" sz="16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400" dirty="0" smtClean="0"/>
              <a:t>Representation Learning</a:t>
            </a:r>
            <a:endParaRPr lang="en-GB" sz="2400" dirty="0"/>
          </a:p>
        </p:txBody>
      </p:sp>
      <p:sp>
        <p:nvSpPr>
          <p:cNvPr id="2" name="Rechteck 1"/>
          <p:cNvSpPr/>
          <p:nvPr/>
        </p:nvSpPr>
        <p:spPr>
          <a:xfrm>
            <a:off x="6858000" y="5638800"/>
            <a:ext cx="685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mtClean="0">
                <a:latin typeface="Calibri" charset="0"/>
                <a:ea typeface="Calibri" charset="0"/>
                <a:cs typeface="Calibri" charset="0"/>
              </a:rPr>
              <a:t>[10]</a:t>
            </a:r>
            <a:endParaRPr lang="en-US" dirty="0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3048000"/>
            <a:ext cx="3200400" cy="2348637"/>
          </a:xfrm>
          <a:prstGeom prst="rect">
            <a:avLst/>
          </a:prstGeom>
        </p:spPr>
      </p:pic>
      <p:sp>
        <p:nvSpPr>
          <p:cNvPr id="7" name="Rechteck 6"/>
          <p:cNvSpPr/>
          <p:nvPr/>
        </p:nvSpPr>
        <p:spPr>
          <a:xfrm>
            <a:off x="1447800" y="5638800"/>
            <a:ext cx="457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mtClean="0">
                <a:latin typeface="Calibri" charset="0"/>
                <a:ea typeface="Calibri" charset="0"/>
                <a:cs typeface="Calibri" charset="0"/>
              </a:rPr>
              <a:t>[8</a:t>
            </a:r>
            <a:r>
              <a:rPr lang="en-GB" dirty="0">
                <a:latin typeface="Calibri" charset="0"/>
                <a:ea typeface="Calibri" charset="0"/>
                <a:cs typeface="Calibri" charset="0"/>
              </a:rPr>
              <a:t>]</a:t>
            </a:r>
            <a:endParaRPr lang="en-US" dirty="0"/>
          </a:p>
        </p:txBody>
      </p:sp>
      <p:pic>
        <p:nvPicPr>
          <p:cNvPr id="8" name="Bild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2863264"/>
            <a:ext cx="5715000" cy="2803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321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err="1" smtClean="0">
                <a:latin typeface="Calibri" charset="0"/>
                <a:ea typeface="ＭＳ Ｐゴシック" charset="0"/>
                <a:cs typeface="ＭＳ Ｐゴシック" charset="0"/>
              </a:rPr>
              <a:t>Praktikum</a:t>
            </a:r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/</a:t>
            </a:r>
            <a:r>
              <a:rPr lang="en-US" dirty="0" err="1" smtClean="0">
                <a:latin typeface="Calibri" charset="0"/>
                <a:ea typeface="ＭＳ Ｐゴシック" charset="0"/>
                <a:cs typeface="ＭＳ Ｐゴシック" charset="0"/>
              </a:rPr>
              <a:t>Masterarbeit</a:t>
            </a:r>
            <a:endParaRPr lang="en-US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2227" name="Content Placeholder 2"/>
          <p:cNvSpPr>
            <a:spLocks noGrp="1"/>
          </p:cNvSpPr>
          <p:nvPr>
            <p:ph idx="1"/>
          </p:nvPr>
        </p:nvSpPr>
        <p:spPr>
          <a:xfrm>
            <a:off x="457200" y="1012375"/>
            <a:ext cx="8435975" cy="4876800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Financial news/reports sentiment analysis with deep learning</a:t>
            </a:r>
          </a:p>
          <a:p>
            <a:pPr eaLnBrk="1" hangingPunct="1"/>
            <a:r>
              <a:rPr lang="en-US" sz="2000" dirty="0" smtClean="0">
                <a:latin typeface="Calibri" charset="0"/>
                <a:ea typeface="ＭＳ Ｐゴシック" charset="0"/>
                <a:cs typeface="ＭＳ Ｐゴシック" charset="0"/>
              </a:rPr>
              <a:t>Financial news and also annual reports are valuable resources for predicting economical and financial measures</a:t>
            </a:r>
            <a:endParaRPr lang="en-US" sz="2000" dirty="0">
              <a:latin typeface="Calibri" charset="0"/>
              <a:ea typeface="ＭＳ Ｐゴシック" charset="0"/>
              <a:cs typeface="ＭＳ Ｐゴシック" charset="0"/>
            </a:endParaRPr>
          </a:p>
          <a:p>
            <a:pPr eaLnBrk="1" hangingPunct="1"/>
            <a:r>
              <a:rPr lang="en-US" sz="2000" dirty="0" smtClean="0">
                <a:latin typeface="Calibri" charset="0"/>
                <a:ea typeface="ＭＳ Ｐゴシック" charset="0"/>
                <a:cs typeface="ＭＳ Ｐゴシック" charset="0"/>
              </a:rPr>
              <a:t>The aim is to provide better prediction of financial indexes using the text data in combination with market data with focus on deep learning methods</a:t>
            </a:r>
            <a:endParaRPr lang="en-US" sz="2000" dirty="0">
              <a:latin typeface="Calibri" charset="0"/>
              <a:ea typeface="ＭＳ Ｐゴシック" charset="0"/>
              <a:cs typeface="ＭＳ Ｐゴシック" charset="0"/>
            </a:endParaRPr>
          </a:p>
          <a:p>
            <a:pPr eaLnBrk="1" hangingPunct="1"/>
            <a:r>
              <a:rPr lang="en-US" sz="2000" dirty="0" smtClean="0">
                <a:latin typeface="Calibri" charset="0"/>
                <a:ea typeface="ＭＳ Ｐゴシック" charset="0"/>
                <a:cs typeface="ＭＳ Ｐゴシック" charset="0"/>
              </a:rPr>
              <a:t>Requirements:</a:t>
            </a:r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 </a:t>
            </a:r>
          </a:p>
          <a:p>
            <a:pPr lvl="1"/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good </a:t>
            </a:r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programming as well as analytical skills</a:t>
            </a:r>
            <a:endParaRPr lang="en-US" dirty="0" smtClean="0">
              <a:latin typeface="Calibri" charset="0"/>
              <a:ea typeface="ＭＳ Ｐゴシック" charset="0"/>
              <a:cs typeface="ＭＳ Ｐゴシック" charset="0"/>
            </a:endParaRPr>
          </a:p>
          <a:p>
            <a:pPr lvl="1"/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keen to learn, cod, and research</a:t>
            </a:r>
          </a:p>
          <a:p>
            <a:pPr lvl="1"/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Interested in participating in </a:t>
            </a:r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  <a:hlinkClick r:id="rId3"/>
              </a:rPr>
              <a:t>challenges </a:t>
            </a:r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 and publication</a:t>
            </a:r>
          </a:p>
          <a:p>
            <a:pPr lvl="1"/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good performance in IR course</a:t>
            </a:r>
            <a:endParaRPr lang="en-US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Rechteck 4"/>
          <p:cNvSpPr/>
          <p:nvPr/>
        </p:nvSpPr>
        <p:spPr>
          <a:xfrm>
            <a:off x="296625" y="6324600"/>
            <a:ext cx="29362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>
                <a:latin typeface="Calibri" charset="0"/>
                <a:ea typeface="ＭＳ Ｐゴシック" charset="0"/>
                <a:cs typeface="ＭＳ Ｐゴシック" charset="0"/>
              </a:rPr>
              <a:t>navid.rekabsaz@tuwien.ac.at</a:t>
            </a:r>
            <a:endParaRPr lang="en-US" dirty="0"/>
          </a:p>
        </p:txBody>
      </p:sp>
      <p:graphicFrame>
        <p:nvGraphicFramePr>
          <p:cNvPr id="2" name="Tabel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694868"/>
              </p:ext>
            </p:extLst>
          </p:nvPr>
        </p:nvGraphicFramePr>
        <p:xfrm>
          <a:off x="381000" y="4907280"/>
          <a:ext cx="7924800" cy="111252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7086600"/>
                <a:gridCol w="838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Cuadrilla</a:t>
                      </a:r>
                      <a:r>
                        <a:rPr lang="en-US" sz="1600" dirty="0" smtClean="0"/>
                        <a:t> files to delay application to frack in Lancashire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uk-UA" sz="1600" dirty="0" smtClean="0"/>
                        <a:t>-0.416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GSK aims to file up to 20 new drugs for approval by 2020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0.422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Industry </a:t>
                      </a:r>
                      <a:r>
                        <a:rPr lang="en-US" sz="1600" dirty="0" err="1" smtClean="0"/>
                        <a:t>NewsWhitbread</a:t>
                      </a:r>
                      <a:r>
                        <a:rPr lang="en-US" sz="1600" dirty="0" smtClean="0"/>
                        <a:t> sales sink in fourth quarter on Costa slowdown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600" dirty="0" smtClean="0"/>
                        <a:t>-0.562</a:t>
                      </a:r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08348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619250" y="76200"/>
            <a:ext cx="7138988" cy="741363"/>
          </a:xfrm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Further Reading</a:t>
            </a:r>
            <a:endParaRPr lang="en-GB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lvl="1"/>
            <a:endParaRPr lang="en-GB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" name="Inhaltsplatzhalter 2"/>
          <p:cNvSpPr txBox="1">
            <a:spLocks/>
          </p:cNvSpPr>
          <p:nvPr/>
        </p:nvSpPr>
        <p:spPr bwMode="auto">
          <a:xfrm>
            <a:off x="762001" y="1262062"/>
            <a:ext cx="6765498" cy="446405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ED1C24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-"/>
              <a:defRPr sz="2000">
                <a:solidFill>
                  <a:schemeClr val="tx1"/>
                </a:solidFill>
                <a:latin typeface="+mn-lt"/>
                <a:ea typeface="MS PGothic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1800">
                <a:solidFill>
                  <a:schemeClr val="tx1"/>
                </a:solidFill>
                <a:latin typeface="+mn-lt"/>
                <a:ea typeface="MS PGothic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MS PGothic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MS PGothic" pitchFamily="34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endParaRPr lang="en-GB" sz="1800" kern="0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GB" sz="1800" kern="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Bing Liu, </a:t>
            </a:r>
            <a:r>
              <a:rPr lang="en-GB" sz="1800" i="1" kern="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Sentiment Analysis and Opinion Mining</a:t>
            </a:r>
            <a:r>
              <a:rPr lang="en-GB" sz="1800" kern="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now Publishers, 2012. some slides are adapted</a:t>
            </a:r>
          </a:p>
          <a:p>
            <a:endParaRPr lang="en-GB" sz="1800" b="1" kern="0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GB" sz="1800" i="1" kern="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Text Mining and Analytics</a:t>
            </a:r>
            <a:r>
              <a:rPr lang="en-GB" sz="1800" kern="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course in </a:t>
            </a:r>
            <a:r>
              <a:rPr lang="en-GB" sz="1800" kern="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coursera.org</a:t>
            </a:r>
            <a:endParaRPr lang="en-GB" sz="1800" kern="0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en-GB" sz="1800" i="1" kern="0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GB" sz="1800" dirty="0" smtClean="0"/>
              <a:t>Aggarwal, </a:t>
            </a:r>
            <a:r>
              <a:rPr lang="en-GB" sz="1800" dirty="0" err="1" smtClean="0"/>
              <a:t>Charu</a:t>
            </a:r>
            <a:r>
              <a:rPr lang="en-GB" sz="1800" dirty="0" smtClean="0"/>
              <a:t> C., and </a:t>
            </a:r>
            <a:r>
              <a:rPr lang="en-GB" sz="1800" dirty="0" err="1" smtClean="0"/>
              <a:t>ChengXiang</a:t>
            </a:r>
            <a:r>
              <a:rPr lang="en-GB" sz="1800" dirty="0" smtClean="0"/>
              <a:t> </a:t>
            </a:r>
            <a:r>
              <a:rPr lang="en-GB" sz="1800" dirty="0" err="1" smtClean="0"/>
              <a:t>Zhai</a:t>
            </a:r>
            <a:r>
              <a:rPr lang="en-GB" sz="1800" dirty="0" smtClean="0"/>
              <a:t>. </a:t>
            </a:r>
            <a:r>
              <a:rPr lang="en-GB" sz="1800" i="1" dirty="0" smtClean="0"/>
              <a:t>Mining Text Data</a:t>
            </a:r>
            <a:r>
              <a:rPr lang="en-GB" sz="1800" dirty="0" smtClean="0"/>
              <a:t>. Springer, 2012</a:t>
            </a:r>
            <a:endParaRPr lang="en-GB" sz="1800" kern="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6993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619250" y="76200"/>
            <a:ext cx="7138988" cy="741363"/>
          </a:xfrm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References</a:t>
            </a:r>
            <a:endParaRPr lang="en-GB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lvl="1"/>
            <a:endParaRPr lang="en-GB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" name="Inhaltsplatzhalter 2"/>
          <p:cNvSpPr txBox="1">
            <a:spLocks/>
          </p:cNvSpPr>
          <p:nvPr/>
        </p:nvSpPr>
        <p:spPr bwMode="auto">
          <a:xfrm>
            <a:off x="762000" y="1262062"/>
            <a:ext cx="8077199" cy="446405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ED1C24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-"/>
              <a:defRPr sz="2000">
                <a:solidFill>
                  <a:schemeClr val="tx1"/>
                </a:solidFill>
                <a:latin typeface="+mn-lt"/>
                <a:ea typeface="MS PGothic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1800">
                <a:solidFill>
                  <a:schemeClr val="tx1"/>
                </a:solidFill>
                <a:latin typeface="+mn-lt"/>
                <a:ea typeface="MS PGothic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MS PGothic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MS PGothic" pitchFamily="34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GB" sz="1400" kern="0" dirty="0" smtClean="0">
                <a:latin typeface="Verdana" charset="0"/>
                <a:ea typeface="Verdana" charset="0"/>
                <a:cs typeface="Verdana" charset="0"/>
              </a:rPr>
              <a:t>[1] Bing Liu, Sentiment Analysis and Opinion Mining, now Publishers, 2012.</a:t>
            </a:r>
            <a:endParaRPr lang="en-GB" sz="1400" b="1" kern="0" dirty="0" smtClean="0">
              <a:latin typeface="Verdana" charset="0"/>
              <a:ea typeface="Verdana" charset="0"/>
              <a:cs typeface="Verdana" charset="0"/>
            </a:endParaRPr>
          </a:p>
          <a:p>
            <a:pPr marL="0" indent="0">
              <a:buNone/>
            </a:pPr>
            <a:r>
              <a:rPr lang="en-GB" sz="1400" kern="0" dirty="0" smtClean="0">
                <a:latin typeface="Verdana" charset="0"/>
                <a:ea typeface="Verdana" charset="0"/>
                <a:cs typeface="Verdana" charset="0"/>
              </a:rPr>
              <a:t>[2] Text Mining and Analytics course in </a:t>
            </a:r>
            <a:r>
              <a:rPr lang="en-GB" sz="1400" i="1" kern="0" dirty="0" err="1" smtClean="0">
                <a:latin typeface="Verdana" charset="0"/>
                <a:ea typeface="Verdana" charset="0"/>
                <a:cs typeface="Verdana" charset="0"/>
              </a:rPr>
              <a:t>coursera.org</a:t>
            </a:r>
            <a:endParaRPr lang="en-GB" sz="1400" i="1" kern="0" dirty="0" smtClean="0">
              <a:latin typeface="Verdana" charset="0"/>
              <a:ea typeface="Verdana" charset="0"/>
              <a:cs typeface="Verdana" charset="0"/>
            </a:endParaRPr>
          </a:p>
          <a:p>
            <a:pPr marL="0" indent="0">
              <a:buNone/>
            </a:pPr>
            <a:r>
              <a:rPr lang="en-US" sz="1400" dirty="0">
                <a:latin typeface="Verdana" charset="0"/>
                <a:ea typeface="Verdana" charset="0"/>
                <a:cs typeface="Verdana" charset="0"/>
              </a:rPr>
              <a:t>[3] </a:t>
            </a:r>
            <a:r>
              <a:rPr lang="en-US" sz="1400" dirty="0" err="1">
                <a:latin typeface="Verdana" charset="0"/>
                <a:ea typeface="Verdana" charset="0"/>
                <a:cs typeface="Verdana" charset="0"/>
              </a:rPr>
              <a:t>Minqing</a:t>
            </a:r>
            <a:r>
              <a:rPr lang="en-US" sz="1400" dirty="0">
                <a:latin typeface="Verdana" charset="0"/>
                <a:ea typeface="Verdana" charset="0"/>
                <a:cs typeface="Verdana" charset="0"/>
              </a:rPr>
              <a:t> Hu and Bing Liu. </a:t>
            </a:r>
            <a:r>
              <a:rPr lang="en-US" sz="1400" i="1" dirty="0" smtClean="0">
                <a:latin typeface="Verdana" charset="0"/>
                <a:ea typeface="Verdana" charset="0"/>
                <a:cs typeface="Verdana" charset="0"/>
              </a:rPr>
              <a:t>Mining </a:t>
            </a:r>
            <a:r>
              <a:rPr lang="en-US" sz="1400" i="1" dirty="0">
                <a:latin typeface="Verdana" charset="0"/>
                <a:ea typeface="Verdana" charset="0"/>
                <a:cs typeface="Verdana" charset="0"/>
              </a:rPr>
              <a:t>and summarizing customer </a:t>
            </a:r>
            <a:r>
              <a:rPr lang="en-US" sz="1400" i="1" dirty="0" smtClean="0">
                <a:latin typeface="Verdana" charset="0"/>
                <a:ea typeface="Verdana" charset="0"/>
                <a:cs typeface="Verdana" charset="0"/>
              </a:rPr>
              <a:t>reviews,</a:t>
            </a:r>
            <a:r>
              <a:rPr lang="en-US" sz="1400" dirty="0" smtClean="0">
                <a:latin typeface="Verdana" charset="0"/>
                <a:ea typeface="Verdana" charset="0"/>
                <a:cs typeface="Verdana" charset="0"/>
              </a:rPr>
              <a:t> KDD-2004</a:t>
            </a:r>
          </a:p>
          <a:p>
            <a:pPr marL="0" indent="0">
              <a:buNone/>
            </a:pPr>
            <a:r>
              <a:rPr lang="en-US" sz="1400" dirty="0" smtClean="0">
                <a:latin typeface="Verdana" charset="0"/>
                <a:ea typeface="Verdana" charset="0"/>
                <a:cs typeface="Verdana" charset="0"/>
              </a:rPr>
              <a:t>[4] </a:t>
            </a:r>
            <a:r>
              <a:rPr lang="en-US" sz="1400" dirty="0" err="1">
                <a:latin typeface="Verdana" charset="0"/>
                <a:ea typeface="Verdana" charset="0"/>
                <a:cs typeface="Verdana" charset="0"/>
              </a:rPr>
              <a:t>Loughran</a:t>
            </a:r>
            <a:r>
              <a:rPr lang="en-US" sz="1400" dirty="0">
                <a:latin typeface="Verdana" charset="0"/>
                <a:ea typeface="Verdana" charset="0"/>
                <a:cs typeface="Verdana" charset="0"/>
              </a:rPr>
              <a:t>, Tim, and Bill McDonald. </a:t>
            </a:r>
            <a:r>
              <a:rPr lang="en-US" sz="1400" i="1" dirty="0" smtClean="0">
                <a:latin typeface="Verdana" charset="0"/>
                <a:ea typeface="Verdana" charset="0"/>
                <a:cs typeface="Verdana" charset="0"/>
              </a:rPr>
              <a:t>When </a:t>
            </a:r>
            <a:r>
              <a:rPr lang="en-US" sz="1400" i="1" dirty="0">
                <a:latin typeface="Verdana" charset="0"/>
                <a:ea typeface="Verdana" charset="0"/>
                <a:cs typeface="Verdana" charset="0"/>
              </a:rPr>
              <a:t>is a liability not a liability? Textual analysis, dictionaries, and 10‐Ks</a:t>
            </a:r>
            <a:r>
              <a:rPr lang="en-US" sz="1400" i="1" dirty="0" smtClean="0">
                <a:latin typeface="Verdana" charset="0"/>
                <a:ea typeface="Verdana" charset="0"/>
                <a:cs typeface="Verdana" charset="0"/>
              </a:rPr>
              <a:t>.</a:t>
            </a:r>
            <a:r>
              <a:rPr lang="en-US" sz="1400" dirty="0" smtClean="0">
                <a:latin typeface="Verdana" charset="0"/>
                <a:ea typeface="Verdana" charset="0"/>
                <a:cs typeface="Verdana" charset="0"/>
              </a:rPr>
              <a:t> </a:t>
            </a:r>
            <a:r>
              <a:rPr lang="en-US" sz="1400" i="1" dirty="0">
                <a:latin typeface="Verdana" charset="0"/>
                <a:ea typeface="Verdana" charset="0"/>
                <a:cs typeface="Verdana" charset="0"/>
              </a:rPr>
              <a:t>The Journal of Finance</a:t>
            </a:r>
            <a:r>
              <a:rPr lang="en-US" sz="1400" dirty="0">
                <a:latin typeface="Verdana" charset="0"/>
                <a:ea typeface="Verdana" charset="0"/>
                <a:cs typeface="Verdana" charset="0"/>
              </a:rPr>
              <a:t> 66.1 (2011): 35-65</a:t>
            </a:r>
            <a:r>
              <a:rPr lang="en-US" sz="1400" dirty="0" smtClean="0">
                <a:latin typeface="Verdana" charset="0"/>
                <a:ea typeface="Verdana" charset="0"/>
                <a:cs typeface="Verdana" charset="0"/>
              </a:rPr>
              <a:t>.</a:t>
            </a:r>
          </a:p>
          <a:p>
            <a:pPr marL="0" indent="0">
              <a:buNone/>
            </a:pPr>
            <a:r>
              <a:rPr lang="en-US" sz="1400" dirty="0" smtClean="0">
                <a:latin typeface="Verdana" charset="0"/>
                <a:ea typeface="Verdana" charset="0"/>
                <a:cs typeface="Verdana" charset="0"/>
              </a:rPr>
              <a:t>[5] Livia </a:t>
            </a:r>
            <a:r>
              <a:rPr lang="en-US" sz="1400" dirty="0">
                <a:latin typeface="Verdana" charset="0"/>
                <a:ea typeface="Verdana" charset="0"/>
                <a:cs typeface="Verdana" charset="0"/>
              </a:rPr>
              <a:t>Polanyi and Annie </a:t>
            </a:r>
            <a:r>
              <a:rPr lang="en-US" sz="1400" dirty="0" err="1">
                <a:latin typeface="Verdana" charset="0"/>
                <a:ea typeface="Verdana" charset="0"/>
                <a:cs typeface="Verdana" charset="0"/>
              </a:rPr>
              <a:t>Zaenen</a:t>
            </a:r>
            <a:r>
              <a:rPr lang="en-US" sz="1400" dirty="0">
                <a:latin typeface="Verdana" charset="0"/>
                <a:ea typeface="Verdana" charset="0"/>
                <a:cs typeface="Verdana" charset="0"/>
              </a:rPr>
              <a:t>. 2006. </a:t>
            </a:r>
            <a:r>
              <a:rPr lang="en-US" sz="1400" i="1" dirty="0">
                <a:latin typeface="Verdana" charset="0"/>
                <a:ea typeface="Verdana" charset="0"/>
                <a:cs typeface="Verdana" charset="0"/>
              </a:rPr>
              <a:t>Contextual valence shifters.</a:t>
            </a:r>
            <a:r>
              <a:rPr lang="en-US" sz="1400" dirty="0">
                <a:latin typeface="Verdana" charset="0"/>
                <a:ea typeface="Verdana" charset="0"/>
                <a:cs typeface="Verdana" charset="0"/>
              </a:rPr>
              <a:t> In </a:t>
            </a:r>
            <a:r>
              <a:rPr lang="en-US" sz="1400" dirty="0" smtClean="0">
                <a:latin typeface="Verdana" charset="0"/>
                <a:ea typeface="Verdana" charset="0"/>
                <a:cs typeface="Verdana" charset="0"/>
              </a:rPr>
              <a:t>Computing </a:t>
            </a:r>
            <a:r>
              <a:rPr lang="en-US" sz="1400" dirty="0">
                <a:latin typeface="Verdana" charset="0"/>
                <a:ea typeface="Verdana" charset="0"/>
                <a:cs typeface="Verdana" charset="0"/>
              </a:rPr>
              <a:t>Attitude and </a:t>
            </a:r>
            <a:r>
              <a:rPr lang="en-US" sz="1400" dirty="0" smtClean="0">
                <a:latin typeface="Verdana" charset="0"/>
                <a:ea typeface="Verdana" charset="0"/>
                <a:cs typeface="Verdana" charset="0"/>
              </a:rPr>
              <a:t>Affect </a:t>
            </a:r>
            <a:r>
              <a:rPr lang="en-US" sz="1400" dirty="0">
                <a:latin typeface="Verdana" charset="0"/>
                <a:ea typeface="Verdana" charset="0"/>
                <a:cs typeface="Verdana" charset="0"/>
              </a:rPr>
              <a:t>in Text: Theory and Applications, volume 20 of The Information Retrieval Series, </a:t>
            </a:r>
            <a:r>
              <a:rPr lang="en-US" sz="1400" dirty="0" smtClean="0">
                <a:latin typeface="Verdana" charset="0"/>
                <a:ea typeface="Verdana" charset="0"/>
                <a:cs typeface="Verdana" charset="0"/>
              </a:rPr>
              <a:t>Springer.</a:t>
            </a:r>
          </a:p>
          <a:p>
            <a:pPr marL="0" indent="0">
              <a:buNone/>
            </a:pPr>
            <a:r>
              <a:rPr lang="en-US" sz="1400" dirty="0" smtClean="0">
                <a:latin typeface="Verdana" charset="0"/>
                <a:ea typeface="Verdana" charset="0"/>
                <a:cs typeface="Verdana" charset="0"/>
              </a:rPr>
              <a:t>[6] </a:t>
            </a:r>
            <a:r>
              <a:rPr lang="en-US" sz="1400" dirty="0" err="1">
                <a:latin typeface="Verdana" charset="0"/>
                <a:ea typeface="Verdana" charset="0"/>
                <a:cs typeface="Verdana" charset="0"/>
              </a:rPr>
              <a:t>Nopp</a:t>
            </a:r>
            <a:r>
              <a:rPr lang="en-US" sz="1400" dirty="0">
                <a:latin typeface="Verdana" charset="0"/>
                <a:ea typeface="Verdana" charset="0"/>
                <a:cs typeface="Verdana" charset="0"/>
              </a:rPr>
              <a:t>, Clemens, and Allan </a:t>
            </a:r>
            <a:r>
              <a:rPr lang="en-US" sz="1400" dirty="0" err="1">
                <a:latin typeface="Verdana" charset="0"/>
                <a:ea typeface="Verdana" charset="0"/>
                <a:cs typeface="Verdana" charset="0"/>
              </a:rPr>
              <a:t>Hanbury</a:t>
            </a:r>
            <a:r>
              <a:rPr lang="en-US" sz="1400" dirty="0">
                <a:latin typeface="Verdana" charset="0"/>
                <a:ea typeface="Verdana" charset="0"/>
                <a:cs typeface="Verdana" charset="0"/>
              </a:rPr>
              <a:t>. </a:t>
            </a:r>
            <a:r>
              <a:rPr lang="en-US" sz="1400" i="1" dirty="0">
                <a:latin typeface="Verdana" charset="0"/>
                <a:ea typeface="Verdana" charset="0"/>
                <a:cs typeface="Verdana" charset="0"/>
              </a:rPr>
              <a:t>"Detecting Risks in the Banking System by Sentiment Analysis."</a:t>
            </a:r>
            <a:r>
              <a:rPr lang="en-US" sz="1400" dirty="0">
                <a:latin typeface="Verdana" charset="0"/>
                <a:ea typeface="Verdana" charset="0"/>
                <a:cs typeface="Verdana" charset="0"/>
              </a:rPr>
              <a:t> </a:t>
            </a:r>
            <a:r>
              <a:rPr lang="en-US" sz="1400" i="1" dirty="0" smtClean="0">
                <a:latin typeface="Verdana" charset="0"/>
                <a:ea typeface="Verdana" charset="0"/>
                <a:cs typeface="Verdana" charset="0"/>
              </a:rPr>
              <a:t>EMNLP 2015</a:t>
            </a:r>
          </a:p>
          <a:p>
            <a:pPr marL="0" indent="0">
              <a:buNone/>
            </a:pPr>
            <a:r>
              <a:rPr lang="en-US" sz="1400" dirty="0" smtClean="0">
                <a:latin typeface="Verdana" charset="0"/>
                <a:ea typeface="Verdana" charset="0"/>
                <a:cs typeface="Verdana" charset="0"/>
              </a:rPr>
              <a:t>[7]</a:t>
            </a:r>
            <a:r>
              <a:rPr lang="en-US" sz="1400" dirty="0">
                <a:latin typeface="Verdana" charset="0"/>
                <a:ea typeface="Verdana" charset="0"/>
                <a:cs typeface="Verdana" charset="0"/>
              </a:rPr>
              <a:t> James, Gareth, et al. </a:t>
            </a:r>
            <a:r>
              <a:rPr lang="en-US" sz="1400" i="1" dirty="0">
                <a:latin typeface="Verdana" charset="0"/>
                <a:ea typeface="Verdana" charset="0"/>
                <a:cs typeface="Verdana" charset="0"/>
              </a:rPr>
              <a:t>An introduction to statistical learning</a:t>
            </a:r>
            <a:r>
              <a:rPr lang="en-US" sz="1400" dirty="0">
                <a:latin typeface="Verdana" charset="0"/>
                <a:ea typeface="Verdana" charset="0"/>
                <a:cs typeface="Verdana" charset="0"/>
              </a:rPr>
              <a:t>. Vol. 6. New York: springer, 2013</a:t>
            </a:r>
            <a:r>
              <a:rPr lang="en-US" sz="1400" dirty="0" smtClean="0">
                <a:latin typeface="Verdana" charset="0"/>
                <a:ea typeface="Verdana" charset="0"/>
                <a:cs typeface="Verdana" charset="0"/>
              </a:rPr>
              <a:t>.</a:t>
            </a:r>
          </a:p>
          <a:p>
            <a:pPr marL="0" indent="0">
              <a:buNone/>
            </a:pPr>
            <a:r>
              <a:rPr lang="en-US" sz="1400" dirty="0" smtClean="0">
                <a:latin typeface="Verdana" charset="0"/>
                <a:ea typeface="Verdana" charset="0"/>
                <a:cs typeface="Verdana" charset="0"/>
              </a:rPr>
              <a:t>[8]</a:t>
            </a:r>
            <a:r>
              <a:rPr lang="en-US" sz="1400" dirty="0">
                <a:latin typeface="Verdana" charset="0"/>
                <a:ea typeface="Verdana" charset="0"/>
                <a:cs typeface="Verdana" charset="0"/>
              </a:rPr>
              <a:t> </a:t>
            </a:r>
            <a:r>
              <a:rPr lang="en-US" sz="1400" dirty="0" err="1">
                <a:latin typeface="Verdana" charset="0"/>
                <a:ea typeface="Verdana" charset="0"/>
                <a:cs typeface="Verdana" charset="0"/>
              </a:rPr>
              <a:t>Socher</a:t>
            </a:r>
            <a:r>
              <a:rPr lang="en-US" sz="1400" dirty="0">
                <a:latin typeface="Verdana" charset="0"/>
                <a:ea typeface="Verdana" charset="0"/>
                <a:cs typeface="Verdana" charset="0"/>
              </a:rPr>
              <a:t>, Richard, et al. "Recursive deep models for semantic compositionality over a sentiment treebank." </a:t>
            </a:r>
            <a:r>
              <a:rPr lang="en-US" sz="1400" i="1" dirty="0" smtClean="0">
                <a:latin typeface="Verdana" charset="0"/>
                <a:ea typeface="Verdana" charset="0"/>
                <a:cs typeface="Verdana" charset="0"/>
              </a:rPr>
              <a:t>EMNLP </a:t>
            </a:r>
            <a:r>
              <a:rPr lang="en-US" sz="1400" dirty="0" smtClean="0">
                <a:latin typeface="Verdana" charset="0"/>
                <a:ea typeface="Verdana" charset="0"/>
                <a:cs typeface="Verdana" charset="0"/>
              </a:rPr>
              <a:t>2013.</a:t>
            </a:r>
          </a:p>
          <a:p>
            <a:pPr marL="0" indent="0">
              <a:buNone/>
            </a:pPr>
            <a:r>
              <a:rPr lang="en-US" sz="1400" dirty="0" smtClean="0">
                <a:latin typeface="Verdana" charset="0"/>
                <a:ea typeface="Verdana" charset="0"/>
                <a:cs typeface="Verdana" charset="0"/>
              </a:rPr>
              <a:t>[9]</a:t>
            </a:r>
            <a:r>
              <a:rPr lang="en-US" sz="1400" dirty="0"/>
              <a:t> </a:t>
            </a:r>
            <a:r>
              <a:rPr lang="en-US" sz="1400" dirty="0" err="1"/>
              <a:t>Navid</a:t>
            </a:r>
            <a:r>
              <a:rPr lang="en-US" sz="1400" dirty="0"/>
              <a:t> </a:t>
            </a:r>
            <a:r>
              <a:rPr lang="en-US" sz="1400" dirty="0" err="1"/>
              <a:t>Rekabsaz</a:t>
            </a:r>
            <a:r>
              <a:rPr lang="en-US" sz="1400" dirty="0"/>
              <a:t> et al. </a:t>
            </a:r>
            <a:r>
              <a:rPr lang="en-US" sz="1400" dirty="0" smtClean="0"/>
              <a:t>“Volatility </a:t>
            </a:r>
            <a:r>
              <a:rPr lang="en-US" sz="1400" dirty="0"/>
              <a:t>Prediction using Financial Disclosures Sentiments with Word Embedding-based IR </a:t>
            </a:r>
            <a:r>
              <a:rPr lang="en-US" sz="1400" dirty="0" smtClean="0"/>
              <a:t>Models” </a:t>
            </a:r>
            <a:r>
              <a:rPr lang="en-US" sz="1400" i="1" dirty="0" smtClean="0"/>
              <a:t>ACL 2017</a:t>
            </a:r>
          </a:p>
          <a:p>
            <a:pPr marL="0" indent="0">
              <a:buNone/>
            </a:pPr>
            <a:r>
              <a:rPr lang="en-US" sz="1400" dirty="0" smtClean="0">
                <a:latin typeface="Verdana" charset="0"/>
                <a:ea typeface="Verdana" charset="0"/>
                <a:cs typeface="Verdana" charset="0"/>
              </a:rPr>
              <a:t>[10]</a:t>
            </a:r>
            <a:r>
              <a:rPr lang="en-US" sz="1400" dirty="0" smtClean="0"/>
              <a:t> </a:t>
            </a:r>
            <a:r>
              <a:rPr lang="en-US" sz="1400" dirty="0"/>
              <a:t>Tang, </a:t>
            </a:r>
            <a:r>
              <a:rPr lang="en-US" sz="1400" dirty="0" err="1"/>
              <a:t>Duyu</a:t>
            </a:r>
            <a:r>
              <a:rPr lang="en-US" sz="1400" dirty="0"/>
              <a:t>, Bing Qin, and Ting Liu. "Document Modeling with Gated Recurrent Neural Network for Sentiment Classification." </a:t>
            </a:r>
            <a:r>
              <a:rPr lang="en-US" sz="1400" i="1" dirty="0"/>
              <a:t>EMNLP</a:t>
            </a:r>
            <a:r>
              <a:rPr lang="en-US" sz="1400" dirty="0"/>
              <a:t>. 2015.</a:t>
            </a:r>
            <a:endParaRPr lang="en-US" sz="1400" i="1" dirty="0"/>
          </a:p>
        </p:txBody>
      </p:sp>
    </p:spTree>
    <p:extLst>
      <p:ext uri="{BB962C8B-B14F-4D97-AF65-F5344CB8AC3E}">
        <p14:creationId xmlns:p14="http://schemas.microsoft.com/office/powerpoint/2010/main" val="1422938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Opinion Definition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marL="0" indent="0">
              <a:buNone/>
            </a:pPr>
            <a:endParaRPr lang="en-GB" sz="2800" dirty="0">
              <a:latin typeface="Calibri" charset="0"/>
              <a:ea typeface="Calibri" charset="0"/>
              <a:cs typeface="Calibri" charset="0"/>
            </a:endParaRPr>
          </a:p>
          <a:p>
            <a:pPr marL="0" indent="0">
              <a:buNone/>
            </a:pPr>
            <a:endParaRPr lang="en-GB" sz="2800" dirty="0" smtClean="0">
              <a:latin typeface="Calibri" charset="0"/>
              <a:ea typeface="Calibri" charset="0"/>
              <a:cs typeface="Calibri" charset="0"/>
            </a:endParaRPr>
          </a:p>
          <a:p>
            <a:pPr marL="0" indent="0">
              <a:buNone/>
            </a:pPr>
            <a:r>
              <a:rPr lang="en-GB" sz="2800" dirty="0" smtClean="0">
                <a:latin typeface="Calibri" charset="0"/>
                <a:ea typeface="Calibri" charset="0"/>
                <a:cs typeface="Calibri" charset="0"/>
              </a:rPr>
              <a:t>Opinion is a </a:t>
            </a:r>
            <a:r>
              <a:rPr lang="en-GB" sz="2800" dirty="0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subjective</a:t>
            </a:r>
            <a:r>
              <a:rPr lang="en-GB" sz="2800" dirty="0" smtClean="0">
                <a:latin typeface="Calibri" charset="0"/>
                <a:ea typeface="Calibri" charset="0"/>
                <a:cs typeface="Calibri" charset="0"/>
              </a:rPr>
              <a:t> statement describing what a </a:t>
            </a:r>
            <a:r>
              <a:rPr lang="en-GB" sz="2800" dirty="0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person</a:t>
            </a:r>
            <a:r>
              <a:rPr lang="en-GB" sz="2800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GB" sz="2800" dirty="0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believes or thinks </a:t>
            </a:r>
            <a:r>
              <a:rPr lang="en-GB" sz="2800" dirty="0" smtClean="0">
                <a:latin typeface="Calibri" charset="0"/>
                <a:ea typeface="Calibri" charset="0"/>
                <a:cs typeface="Calibri" charset="0"/>
              </a:rPr>
              <a:t>about </a:t>
            </a:r>
            <a:r>
              <a:rPr lang="en-GB" sz="2800" dirty="0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something</a:t>
            </a:r>
            <a:r>
              <a:rPr lang="en-GB" sz="2800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GB" sz="1800" dirty="0" smtClean="0">
                <a:latin typeface="Calibri" charset="0"/>
                <a:ea typeface="Calibri" charset="0"/>
                <a:cs typeface="Calibri" charset="0"/>
              </a:rPr>
              <a:t>[2]</a:t>
            </a:r>
            <a:endParaRPr lang="en-GB" sz="2800" dirty="0" smtClean="0">
              <a:latin typeface="Calibri" charset="0"/>
              <a:ea typeface="Calibri" charset="0"/>
              <a:cs typeface="Calibri" charset="0"/>
            </a:endParaRPr>
          </a:p>
          <a:p>
            <a:pPr marL="0" indent="0">
              <a:buNone/>
            </a:pPr>
            <a:endParaRPr lang="en-GB" sz="2800" dirty="0">
              <a:latin typeface="Calibri" charset="0"/>
              <a:ea typeface="Calibri" charset="0"/>
              <a:cs typeface="Calibri" charset="0"/>
            </a:endParaRPr>
          </a:p>
          <a:p>
            <a:pPr marL="0" indent="0">
              <a:buNone/>
            </a:pPr>
            <a:endParaRPr lang="en-GB" sz="2800" dirty="0" smtClean="0">
              <a:latin typeface="Calibri" charset="0"/>
              <a:ea typeface="Calibri" charset="0"/>
              <a:cs typeface="Calibri" charset="0"/>
            </a:endParaRPr>
          </a:p>
          <a:p>
            <a:pPr marL="0" indent="0">
              <a:buNone/>
            </a:pPr>
            <a:endParaRPr lang="en-GB" sz="2800" dirty="0" smtClean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6" name="Rechteck 5"/>
          <p:cNvSpPr/>
          <p:nvPr/>
        </p:nvSpPr>
        <p:spPr bwMode="auto">
          <a:xfrm>
            <a:off x="2438400" y="2590800"/>
            <a:ext cx="1600200" cy="457200"/>
          </a:xfrm>
          <a:prstGeom prst="rect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Rechteck 6"/>
          <p:cNvSpPr/>
          <p:nvPr/>
        </p:nvSpPr>
        <p:spPr bwMode="auto">
          <a:xfrm>
            <a:off x="613313" y="3096000"/>
            <a:ext cx="1139287" cy="457200"/>
          </a:xfrm>
          <a:prstGeom prst="rect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Rechteck 7"/>
          <p:cNvSpPr/>
          <p:nvPr/>
        </p:nvSpPr>
        <p:spPr bwMode="auto">
          <a:xfrm>
            <a:off x="1752600" y="3096000"/>
            <a:ext cx="2590800" cy="457200"/>
          </a:xfrm>
          <a:prstGeom prst="rect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Rechteck 8"/>
          <p:cNvSpPr/>
          <p:nvPr/>
        </p:nvSpPr>
        <p:spPr bwMode="auto">
          <a:xfrm>
            <a:off x="5257800" y="3048000"/>
            <a:ext cx="1676400" cy="457200"/>
          </a:xfrm>
          <a:prstGeom prst="rect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1" name="Gerade Verbindung mit Pfeil 10"/>
          <p:cNvCxnSpPr>
            <a:stCxn id="6" idx="0"/>
          </p:cNvCxnSpPr>
          <p:nvPr/>
        </p:nvCxnSpPr>
        <p:spPr bwMode="auto">
          <a:xfrm flipV="1">
            <a:off x="3238500" y="2133600"/>
            <a:ext cx="38100" cy="457200"/>
          </a:xfrm>
          <a:prstGeom prst="straightConnector1">
            <a:avLst/>
          </a:prstGeom>
          <a:ln w="38100"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Rechteck 12"/>
          <p:cNvSpPr/>
          <p:nvPr/>
        </p:nvSpPr>
        <p:spPr>
          <a:xfrm>
            <a:off x="480125" y="990600"/>
            <a:ext cx="797807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GB" sz="2400" dirty="0" smtClean="0">
                <a:latin typeface="Calibri" charset="0"/>
                <a:ea typeface="Calibri" charset="0"/>
                <a:cs typeface="Calibri" charset="0"/>
              </a:rPr>
              <a:t>Objective: states a fact (can be proved if wrong/right)</a:t>
            </a:r>
          </a:p>
          <a:p>
            <a:pPr marL="285750" indent="-285750">
              <a:buFont typeface="Arial" charset="0"/>
              <a:buChar char="•"/>
            </a:pPr>
            <a:r>
              <a:rPr lang="en-GB" sz="2400" dirty="0" smtClean="0">
                <a:latin typeface="Calibri" charset="0"/>
                <a:ea typeface="Calibri" charset="0"/>
                <a:cs typeface="Calibri" charset="0"/>
              </a:rPr>
              <a:t>Subjective: related to the sentiment holder and requires the aggregation of opinions of several individuals.</a:t>
            </a:r>
            <a:endParaRPr lang="en-US" sz="2400" dirty="0"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14" name="Gerade Verbindung mit Pfeil 13"/>
          <p:cNvCxnSpPr/>
          <p:nvPr/>
        </p:nvCxnSpPr>
        <p:spPr bwMode="auto">
          <a:xfrm>
            <a:off x="1182956" y="3531903"/>
            <a:ext cx="36243" cy="489801"/>
          </a:xfrm>
          <a:prstGeom prst="straightConnector1">
            <a:avLst/>
          </a:prstGeom>
          <a:ln w="38100"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7" name="Rechteck 16"/>
          <p:cNvSpPr/>
          <p:nvPr/>
        </p:nvSpPr>
        <p:spPr>
          <a:xfrm>
            <a:off x="304800" y="3962400"/>
            <a:ext cx="208403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 smtClean="0">
                <a:latin typeface="Calibri" charset="0"/>
                <a:ea typeface="Calibri" charset="0"/>
                <a:cs typeface="Calibri" charset="0"/>
              </a:rPr>
              <a:t>Opinion holder</a:t>
            </a:r>
            <a:endParaRPr lang="en-US" sz="2400" dirty="0"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19" name="Gerade Verbindung mit Pfeil 18"/>
          <p:cNvCxnSpPr>
            <a:stCxn id="8" idx="2"/>
          </p:cNvCxnSpPr>
          <p:nvPr/>
        </p:nvCxnSpPr>
        <p:spPr bwMode="auto">
          <a:xfrm>
            <a:off x="3048000" y="3553200"/>
            <a:ext cx="28800" cy="866400"/>
          </a:xfrm>
          <a:prstGeom prst="straightConnector1">
            <a:avLst/>
          </a:prstGeom>
          <a:ln w="38100"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Gerade Verbindung mit Pfeil 21"/>
          <p:cNvCxnSpPr>
            <a:stCxn id="9" idx="2"/>
          </p:cNvCxnSpPr>
          <p:nvPr/>
        </p:nvCxnSpPr>
        <p:spPr bwMode="auto">
          <a:xfrm>
            <a:off x="6096000" y="3505200"/>
            <a:ext cx="1094231" cy="489801"/>
          </a:xfrm>
          <a:prstGeom prst="straightConnector1">
            <a:avLst/>
          </a:prstGeom>
          <a:ln w="38100"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4" name="Rechteck 23"/>
          <p:cNvSpPr/>
          <p:nvPr/>
        </p:nvSpPr>
        <p:spPr>
          <a:xfrm>
            <a:off x="6254394" y="4114800"/>
            <a:ext cx="201806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 smtClean="0">
                <a:latin typeface="Calibri" charset="0"/>
                <a:ea typeface="Calibri" charset="0"/>
                <a:cs typeface="Calibri" charset="0"/>
              </a:rPr>
              <a:t>Opinion target</a:t>
            </a:r>
            <a:endParaRPr lang="en-US" sz="24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5" name="Rechteck 24"/>
          <p:cNvSpPr/>
          <p:nvPr/>
        </p:nvSpPr>
        <p:spPr>
          <a:xfrm>
            <a:off x="533400" y="4419600"/>
            <a:ext cx="5562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 smtClean="0">
                <a:latin typeface="Calibri" charset="0"/>
                <a:ea typeface="Calibri" charset="0"/>
                <a:cs typeface="Calibri" charset="0"/>
              </a:rPr>
              <a:t>Depends on context, culture, background</a:t>
            </a:r>
            <a:endParaRPr lang="en-US" sz="2400" dirty="0"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6314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7" grpId="0"/>
      <p:bldP spid="24" grpId="0"/>
      <p:bldP spid="2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Opinion and Subjectivity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>
          <a:xfrm>
            <a:off x="611188" y="1447800"/>
            <a:ext cx="8137525" cy="5257800"/>
          </a:xfrm>
        </p:spPr>
        <p:txBody>
          <a:bodyPr/>
          <a:lstStyle/>
          <a:p>
            <a:r>
              <a:rPr lang="en-GB" sz="2800" dirty="0" smtClean="0">
                <a:latin typeface="Calibri" charset="0"/>
                <a:ea typeface="Calibri" charset="0"/>
                <a:cs typeface="Calibri" charset="0"/>
              </a:rPr>
              <a:t>Opinion mining aims to </a:t>
            </a:r>
            <a:r>
              <a:rPr lang="en-GB" sz="2800" dirty="0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quantify</a:t>
            </a:r>
            <a:r>
              <a:rPr lang="en-GB" sz="2800" dirty="0" smtClean="0">
                <a:latin typeface="Calibri" charset="0"/>
                <a:ea typeface="Calibri" charset="0"/>
                <a:cs typeface="Calibri" charset="0"/>
              </a:rPr>
              <a:t> the </a:t>
            </a:r>
            <a:r>
              <a:rPr lang="en-GB" sz="2800" dirty="0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subjectivity</a:t>
            </a:r>
            <a:r>
              <a:rPr lang="en-GB" sz="2800" dirty="0" smtClean="0">
                <a:latin typeface="Calibri" charset="0"/>
                <a:ea typeface="Calibri" charset="0"/>
                <a:cs typeface="Calibri" charset="0"/>
              </a:rPr>
              <a:t> of an opinion</a:t>
            </a:r>
          </a:p>
          <a:p>
            <a:r>
              <a:rPr lang="en-GB" sz="2800" dirty="0" smtClean="0">
                <a:latin typeface="Calibri" charset="0"/>
                <a:ea typeface="Calibri" charset="0"/>
                <a:cs typeface="Calibri" charset="0"/>
              </a:rPr>
              <a:t>A common form of subjectivity is </a:t>
            </a:r>
            <a:r>
              <a:rPr lang="en-GB" sz="2800" dirty="0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sentiment</a:t>
            </a:r>
            <a:r>
              <a:rPr lang="en-GB" sz="2800" i="1" dirty="0" smtClean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GB" sz="2800" dirty="0" smtClean="0">
                <a:latin typeface="Calibri" charset="0"/>
                <a:ea typeface="Calibri" charset="0"/>
                <a:cs typeface="Calibri" charset="0"/>
              </a:rPr>
              <a:t>i.e. </a:t>
            </a:r>
            <a:r>
              <a:rPr lang="en-GB" sz="2800" dirty="0">
                <a:latin typeface="Calibri" charset="0"/>
                <a:ea typeface="Calibri" charset="0"/>
                <a:cs typeface="Calibri" charset="0"/>
              </a:rPr>
              <a:t>the feeling of the opinion holder regarding to the </a:t>
            </a:r>
            <a:r>
              <a:rPr lang="en-GB" sz="2800" dirty="0" smtClean="0">
                <a:latin typeface="Calibri" charset="0"/>
                <a:ea typeface="Calibri" charset="0"/>
                <a:cs typeface="Calibri" charset="0"/>
              </a:rPr>
              <a:t>opinion</a:t>
            </a:r>
          </a:p>
          <a:p>
            <a:r>
              <a:rPr lang="en-GB" sz="2800" dirty="0" smtClean="0">
                <a:latin typeface="Calibri" charset="0"/>
                <a:ea typeface="Calibri" charset="0"/>
                <a:cs typeface="Calibri" charset="0"/>
              </a:rPr>
              <a:t>Subjectivity can also be other concepts e.g.</a:t>
            </a:r>
          </a:p>
          <a:p>
            <a:pPr lvl="1"/>
            <a:r>
              <a:rPr lang="en-GB" sz="2400" dirty="0" smtClean="0">
                <a:latin typeface="Calibri" charset="0"/>
                <a:ea typeface="Calibri" charset="0"/>
                <a:cs typeface="Calibri" charset="0"/>
              </a:rPr>
              <a:t>Affection and appreciation</a:t>
            </a:r>
          </a:p>
          <a:p>
            <a:pPr lvl="1"/>
            <a:r>
              <a:rPr lang="en-GB" sz="2400" dirty="0" smtClean="0">
                <a:latin typeface="Calibri" charset="0"/>
                <a:ea typeface="Calibri" charset="0"/>
                <a:cs typeface="Calibri" charset="0"/>
              </a:rPr>
              <a:t>Perspective</a:t>
            </a:r>
            <a:r>
              <a:rPr lang="en-GB" sz="2400" dirty="0">
                <a:latin typeface="Calibri" charset="0"/>
                <a:ea typeface="Calibri" charset="0"/>
                <a:cs typeface="Calibri" charset="0"/>
              </a:rPr>
              <a:t>, </a:t>
            </a:r>
            <a:r>
              <a:rPr lang="en-GB" sz="2400" dirty="0" smtClean="0">
                <a:latin typeface="Calibri" charset="0"/>
                <a:ea typeface="Calibri" charset="0"/>
                <a:cs typeface="Calibri" charset="0"/>
              </a:rPr>
              <a:t>instability and risk, </a:t>
            </a:r>
          </a:p>
          <a:p>
            <a:pPr lvl="1"/>
            <a:r>
              <a:rPr lang="en-GB" sz="2400" dirty="0" smtClean="0">
                <a:latin typeface="Calibri" charset="0"/>
                <a:ea typeface="Calibri" charset="0"/>
                <a:cs typeface="Calibri" charset="0"/>
              </a:rPr>
              <a:t>Agreement and disagreement, </a:t>
            </a:r>
          </a:p>
          <a:p>
            <a:pPr lvl="1"/>
            <a:r>
              <a:rPr lang="en-GB" sz="2400" dirty="0" smtClean="0">
                <a:latin typeface="Calibri" charset="0"/>
                <a:ea typeface="Calibri" charset="0"/>
                <a:cs typeface="Calibri" charset="0"/>
              </a:rPr>
              <a:t>Political stance</a:t>
            </a:r>
          </a:p>
          <a:p>
            <a:pPr lvl="1"/>
            <a:r>
              <a:rPr lang="en-GB" sz="2400" dirty="0">
                <a:latin typeface="Calibri" charset="0"/>
                <a:ea typeface="Calibri" charset="0"/>
                <a:cs typeface="Calibri" charset="0"/>
              </a:rPr>
              <a:t>Hedge and </a:t>
            </a:r>
            <a:r>
              <a:rPr lang="en-GB" sz="2400" dirty="0" smtClean="0">
                <a:latin typeface="Calibri" charset="0"/>
                <a:ea typeface="Calibri" charset="0"/>
                <a:cs typeface="Calibri" charset="0"/>
              </a:rPr>
              <a:t>speculation</a:t>
            </a:r>
            <a:endParaRPr lang="en-GB" sz="2400" dirty="0"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79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Terminology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sz="2800" dirty="0" smtClean="0">
                <a:latin typeface="Calibri" charset="0"/>
                <a:ea typeface="Calibri" charset="0"/>
                <a:cs typeface="Calibri" charset="0"/>
              </a:rPr>
              <a:t>Similar terms with slightly different objectives:</a:t>
            </a:r>
          </a:p>
          <a:p>
            <a:endParaRPr lang="en-GB" sz="2800" dirty="0" smtClean="0">
              <a:latin typeface="Calibri" charset="0"/>
              <a:ea typeface="Calibri" charset="0"/>
              <a:cs typeface="Calibri" charset="0"/>
            </a:endParaRPr>
          </a:p>
          <a:p>
            <a:r>
              <a:rPr lang="en-GB" sz="2800" dirty="0" smtClean="0">
                <a:latin typeface="Calibri" charset="0"/>
                <a:ea typeface="Calibri" charset="0"/>
                <a:cs typeface="Calibri" charset="0"/>
              </a:rPr>
              <a:t>Opinion mining</a:t>
            </a:r>
          </a:p>
          <a:p>
            <a:r>
              <a:rPr lang="en-GB" sz="2800" dirty="0" smtClean="0">
                <a:latin typeface="Calibri" charset="0"/>
                <a:ea typeface="Calibri" charset="0"/>
                <a:cs typeface="Calibri" charset="0"/>
              </a:rPr>
              <a:t>Sentiment analysis/mining</a:t>
            </a:r>
          </a:p>
          <a:p>
            <a:r>
              <a:rPr lang="en-GB" sz="2800" dirty="0" smtClean="0">
                <a:latin typeface="Calibri" charset="0"/>
                <a:ea typeface="Calibri" charset="0"/>
                <a:cs typeface="Calibri" charset="0"/>
              </a:rPr>
              <a:t>Subjectivity analysis</a:t>
            </a:r>
          </a:p>
          <a:p>
            <a:r>
              <a:rPr lang="en-GB" sz="2800" dirty="0" smtClean="0">
                <a:latin typeface="Calibri" charset="0"/>
                <a:ea typeface="Calibri" charset="0"/>
                <a:cs typeface="Calibri" charset="0"/>
              </a:rPr>
              <a:t>Affect analysis</a:t>
            </a:r>
          </a:p>
          <a:p>
            <a:r>
              <a:rPr lang="en-GB" sz="2800" dirty="0" smtClean="0">
                <a:latin typeface="Calibri" charset="0"/>
                <a:ea typeface="Calibri" charset="0"/>
                <a:cs typeface="Calibri" charset="0"/>
              </a:rPr>
              <a:t>Emotion analysis</a:t>
            </a:r>
          </a:p>
        </p:txBody>
      </p:sp>
    </p:spTree>
    <p:extLst>
      <p:ext uri="{BB962C8B-B14F-4D97-AF65-F5344CB8AC3E}">
        <p14:creationId xmlns:p14="http://schemas.microsoft.com/office/powerpoint/2010/main" val="932579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about_eng">
  <a:themeElements>
    <a:clrScheme name="about_eng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about_eng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about_eng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bout_eng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bout_eng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bout_eng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bout_eng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bout_eng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bout_eng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bout_eng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bout_eng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bout_eng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bout_eng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bout_eng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2945</Words>
  <Application>Microsoft Macintosh PowerPoint</Application>
  <PresentationFormat>Bildschirmpräsentation (4:3)</PresentationFormat>
  <Paragraphs>1323</Paragraphs>
  <Slides>64</Slides>
  <Notes>17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10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64</vt:i4>
      </vt:variant>
    </vt:vector>
  </HeadingPairs>
  <TitlesOfParts>
    <vt:vector size="75" baseType="lpstr">
      <vt:lpstr>Arial Hebrew</vt:lpstr>
      <vt:lpstr>Calibri</vt:lpstr>
      <vt:lpstr>Cambria Math</vt:lpstr>
      <vt:lpstr>MS PGothic</vt:lpstr>
      <vt:lpstr>ＭＳ Ｐゴシック</vt:lpstr>
      <vt:lpstr>Symbol</vt:lpstr>
      <vt:lpstr>Tahoma</vt:lpstr>
      <vt:lpstr>Verdana</vt:lpstr>
      <vt:lpstr>Wingdings</vt:lpstr>
      <vt:lpstr>Arial</vt:lpstr>
      <vt:lpstr>about_eng</vt:lpstr>
      <vt:lpstr>Opinion Mining &amp; Sentiment Analysis</vt:lpstr>
      <vt:lpstr>PowerPoint-Präsentation</vt:lpstr>
      <vt:lpstr>PowerPoint-Präsentation</vt:lpstr>
      <vt:lpstr>Overview</vt:lpstr>
      <vt:lpstr>Text Mining</vt:lpstr>
      <vt:lpstr>Natural Language Processing (NLP)</vt:lpstr>
      <vt:lpstr>Opinion Definition</vt:lpstr>
      <vt:lpstr>Opinion and Subjectivity</vt:lpstr>
      <vt:lpstr>Terminology</vt:lpstr>
      <vt:lpstr>Why Opinion Mining?</vt:lpstr>
      <vt:lpstr>Challenges in NLP</vt:lpstr>
      <vt:lpstr>Challenges in Opinion Mining</vt:lpstr>
      <vt:lpstr>Overview</vt:lpstr>
      <vt:lpstr>Example</vt:lpstr>
      <vt:lpstr>Levels of Analysis</vt:lpstr>
      <vt:lpstr>Document-Level Sentiment Analysis</vt:lpstr>
      <vt:lpstr>Document Representation</vt:lpstr>
      <vt:lpstr>Bag-Of-Words Representation</vt:lpstr>
      <vt:lpstr>Bag-Of-Words Representation</vt:lpstr>
      <vt:lpstr>Problem Definition</vt:lpstr>
      <vt:lpstr>Unsupervised Sentiment Analysis</vt:lpstr>
      <vt:lpstr>Sample Sentiment Lexicons</vt:lpstr>
      <vt:lpstr>Sentiment Estimation</vt:lpstr>
      <vt:lpstr>Overview</vt:lpstr>
      <vt:lpstr>Supervised Sentiment Analysis</vt:lpstr>
      <vt:lpstr>Supervised Sentiment Analysis</vt:lpstr>
      <vt:lpstr>Overview</vt:lpstr>
      <vt:lpstr>Machine Learning</vt:lpstr>
      <vt:lpstr>Machine Learning Model</vt:lpstr>
      <vt:lpstr>Example</vt:lpstr>
      <vt:lpstr>Machine Learning Model</vt:lpstr>
      <vt:lpstr>Learning the model</vt:lpstr>
      <vt:lpstr>Learning the model</vt:lpstr>
      <vt:lpstr>Learning the model</vt:lpstr>
      <vt:lpstr>Learning the model</vt:lpstr>
      <vt:lpstr>Learning the model</vt:lpstr>
      <vt:lpstr>Learning the model</vt:lpstr>
      <vt:lpstr>Learning the model</vt:lpstr>
      <vt:lpstr>Evaluation</vt:lpstr>
      <vt:lpstr>How to split train and test sets</vt:lpstr>
      <vt:lpstr>n-fold Cross Validation</vt:lpstr>
      <vt:lpstr>Overfitting</vt:lpstr>
      <vt:lpstr>Overfitting: Learning Curve</vt:lpstr>
      <vt:lpstr>ML model example : Linear Regression</vt:lpstr>
      <vt:lpstr>ML model example : Linear Regression</vt:lpstr>
      <vt:lpstr>Overview</vt:lpstr>
      <vt:lpstr>Supervised Sentiment Analysis</vt:lpstr>
      <vt:lpstr>Feature Reduction</vt:lpstr>
      <vt:lpstr>Feature Selection</vt:lpstr>
      <vt:lpstr>Feature Selection - Lexicon</vt:lpstr>
      <vt:lpstr>Feature Selection - Informativeness</vt:lpstr>
      <vt:lpstr>Feature Selection - Variance</vt:lpstr>
      <vt:lpstr>Feature Selection - Mutual Information</vt:lpstr>
      <vt:lpstr>Feature Selection – MI Example</vt:lpstr>
      <vt:lpstr>Feature Selection – Informativeness measures</vt:lpstr>
      <vt:lpstr>Feature Selection – Subset selection</vt:lpstr>
      <vt:lpstr>Feature Selection – Best Subset</vt:lpstr>
      <vt:lpstr>Feature Selection – Forward Step selection</vt:lpstr>
      <vt:lpstr>Feature Selection – Subset selection</vt:lpstr>
      <vt:lpstr>Dimensionality Reduction</vt:lpstr>
      <vt:lpstr>Representation Learning</vt:lpstr>
      <vt:lpstr>Praktikum/Masterarbeit</vt:lpstr>
      <vt:lpstr>Further Reading</vt:lpstr>
      <vt:lpstr>References</vt:lpstr>
    </vt:vector>
  </TitlesOfParts>
  <Company>TU - Wien</Company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Khabib Mustofa</dc:creator>
  <cp:lastModifiedBy>ofudod</cp:lastModifiedBy>
  <cp:revision>1866</cp:revision>
  <cp:lastPrinted>2016-12-01T19:09:49Z</cp:lastPrinted>
  <dcterms:created xsi:type="dcterms:W3CDTF">2009-09-26T19:49:27Z</dcterms:created>
  <dcterms:modified xsi:type="dcterms:W3CDTF">2017-12-14T18:13:07Z</dcterms:modified>
</cp:coreProperties>
</file>